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4" r:id="rId1"/>
  </p:sldMasterIdLst>
  <p:notesMasterIdLst>
    <p:notesMasterId r:id="rId23"/>
  </p:notesMasterIdLst>
  <p:sldIdLst>
    <p:sldId id="286" r:id="rId2"/>
    <p:sldId id="329" r:id="rId3"/>
    <p:sldId id="314" r:id="rId4"/>
    <p:sldId id="288" r:id="rId5"/>
    <p:sldId id="306" r:id="rId6"/>
    <p:sldId id="307" r:id="rId7"/>
    <p:sldId id="313" r:id="rId8"/>
    <p:sldId id="318" r:id="rId9"/>
    <p:sldId id="319" r:id="rId10"/>
    <p:sldId id="333" r:id="rId11"/>
    <p:sldId id="320" r:id="rId12"/>
    <p:sldId id="334" r:id="rId13"/>
    <p:sldId id="335" r:id="rId14"/>
    <p:sldId id="327" r:id="rId15"/>
    <p:sldId id="337" r:id="rId16"/>
    <p:sldId id="312" r:id="rId17"/>
    <p:sldId id="322" r:id="rId18"/>
    <p:sldId id="332" r:id="rId19"/>
    <p:sldId id="330" r:id="rId20"/>
    <p:sldId id="311" r:id="rId21"/>
    <p:sldId id="308" r:id="rId22"/>
  </p:sldIdLst>
  <p:sldSz cx="12192000" cy="6858000"/>
  <p:notesSz cx="6858000" cy="9144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B3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73" autoAdjust="0"/>
    <p:restoredTop sz="81090" autoAdjust="0"/>
  </p:normalViewPr>
  <p:slideViewPr>
    <p:cSldViewPr snapToGrid="0">
      <p:cViewPr varScale="1">
        <p:scale>
          <a:sx n="111" d="100"/>
          <a:sy n="111" d="100"/>
        </p:scale>
        <p:origin x="756" y="96"/>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25T09:17:40.701"/>
    </inkml:context>
    <inkml:brush xml:id="br0">
      <inkml:brushProperty name="width" value="0.21167" units="cm"/>
      <inkml:brushProperty name="height" value="0.21167" units="cm"/>
      <inkml:brushProperty name="color" value="#FFFFFF"/>
      <inkml:brushProperty name="ignorePressure" value="1"/>
    </inkml:brush>
  </inkml:definitions>
  <inkml:trace contextRef="#ctx0" brushRef="#br0">0 1,'0'7,"0"5,0 5,0 3,0 1,0 1,0 0,0-2,0 3,0-2,0-1,0 0,0 2,0-2,0 1,0-1,0 1,0-1,0 0,0 0,0 0,0 2,0-2,0 1,0-1,0 1,0-1,0 0,0 0,0 2,0-2,0 1,4-1,1 1,-2-1,1 0,-2 0,-1 2,-1-2,2 1,-2-1,0 2,-2-2,2 4,0 0,0 1,0-1,0-1,0-1,0 0,0-2,0 1,0-1,0 0,0 1,0-1,0 0,0 2,0-2,0 0,0 0,0 1,0-1,0 1,0-1,0 2,0-2,0 0,0 0,0 1,0-1,0 1,0-1,0 2,0-2,0 1,0-1,0 1,0-1,0 0,0 2,0-2,0 0,0 0,0 1,0-1,0 1,0-1,0 2,0-2,0 0,0 0,0 1,0-1,0 1,0-1,0 2,0-2,0 0,0 0,0 1,0-1,0 1,0-1,0 2,0-2,0 0,0 0,0 1,0-1,0 0,0 2,0-2,0 1,0-1,0 0,0 0,0 1,0-1,0 2,0-2,0 1,0-1,0 0,0 0,0 1,0 3,0 2,0-1,0-1,0-1,0-2,0 0,0 1,0-2,0 1,0-1,0 0,0 0,0 0,0 1,0-1,0 0,0 2,0-2,0-3</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8-25T09:16:43.285"/>
    </inkml:context>
    <inkml:brush xml:id="br0">
      <inkml:brushProperty name="width" value="0.10583" units="cm"/>
      <inkml:brushProperty name="height" value="0.10583" units="cm"/>
      <inkml:brushProperty name="color" value="#FFFFFF"/>
      <inkml:brushProperty name="ignorePressure" value="1"/>
    </inkml:brush>
  </inkml:definitions>
  <inkml:trace contextRef="#ctx0" brushRef="#br0">0 47,'0'2,"0"6,0 6,0 4,0 2,0 4,0 0,0-2,0-2,0-2,0 0,0-1,0-8,0-5,0-10,0-8,0-7,0-4,0-1,0 2,0 4,0 6,3 14,-1 14,4 14,-2 15,1 14,0 11,-2 7,0 1,-2-8,-1-11,0-7,0-12,0-10,0-13,0-15,-3-15,-1-9,0-9,2-6,0-6,1-6,0-3,1 2,0 6,0 1,0 4,0 7,1 5,-1 14,0 11,3 16,-1 12,2 12,-1 14,-2 6,1 2,-1-3,-1-10,0-7,0-14,0-18,0-15,-1-22,1-17,0-14,0-10,0-6,0 0,0 7,0 12,0 11,0 12,0 19,0 22,0 19,0 27,0 18,0 19,0 23,0 10,0-3,0-10,0-19,0-16,0-18,0-14,0-9,-2-20,-2-20,0-12,2-14,0-10,1-2,0 2,1 10,0 4,0 13,0 13,0 20,1 19,-1 15,0 18,0 6,0 0,0-2,0-10,0-9,0-12,0-8,0-9,0-12,0-12,0-14,0-15,0-17,0-10,0-12,0-2,0 3,0 8,0 15,0 11,0 6,0 17,0 16,0 12,0 8,0 12,3 6,-1 4,2-2,-1 1,-2-3,1-3,-1 3,-1-4,0-3,0-7,0-6,3-4,-1-2,2 0,-1 0,-2 0,1 0,-2-2,1 0,-1 0,-1 0,1 0,0-2,0 2,0-1,0 1,0-1,0 1,0 2,0 1,0 0,0-1,0 0,0-1,0-1,0 0,0-1,0 1,0 0,0 0,0-2,0 1,0 1,0 0,0-1,0 1,0 0,0 0,0-2,0 2,0 0,0-1,0 1,0-1,0 1,0 0,0 0,0 0,0-2,0 2,0-1,0 4,0 1,0-2,0 0,0 0,0-2,0 2,0-4,0 2,0-1,0 1,0-1,0 1,0 0,0 0,0-2,0 2,0 0,0-1,0 1,0-1,0 1,0 0,0 0,0-4</inkml:trace>
</inkml:ink>
</file>

<file path=ppt/media/image1.png>
</file>

<file path=ppt/media/image10.png>
</file>

<file path=ppt/media/image11.png>
</file>

<file path=ppt/media/image12.jpeg>
</file>

<file path=ppt/media/image13.jpg>
</file>

<file path=ppt/media/image17.png>
</file>

<file path=ppt/media/image18.png>
</file>

<file path=ppt/media/image2.jpg>
</file>

<file path=ppt/media/image20.png>
</file>

<file path=ppt/media/image21.png>
</file>

<file path=ppt/media/image22.png>
</file>

<file path=ppt/media/image23.png>
</file>

<file path=ppt/media/image24.jpeg>
</file>

<file path=ppt/media/image25.jpeg>
</file>

<file path=ppt/media/image26.jpg>
</file>

<file path=ppt/media/image27.jpeg>
</file>

<file path=ppt/media/image28.png>
</file>

<file path=ppt/media/image29.png>
</file>

<file path=ppt/media/image3.jpg>
</file>

<file path=ppt/media/image30.jpeg>
</file>

<file path=ppt/media/image31.jpg>
</file>

<file path=ppt/media/image4.jpeg>
</file>

<file path=ppt/media/image5.jp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sv-SE"/>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301A55F-4AF0-4A9D-A1F2-878139E84BF9}" type="datetimeFigureOut">
              <a:rPr lang="sv-SE" smtClean="0"/>
              <a:t>2018-11-19</a:t>
            </a:fld>
            <a:endParaRPr lang="sv-SE"/>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sv-SE"/>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sv-SE"/>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34CC9BC-3859-4AD6-9583-0218FB36B024}" type="slidenum">
              <a:rPr lang="sv-SE" smtClean="0"/>
              <a:t>‹#›</a:t>
            </a:fld>
            <a:endParaRPr lang="sv-SE"/>
          </a:p>
        </p:txBody>
      </p:sp>
    </p:spTree>
    <p:extLst>
      <p:ext uri="{BB962C8B-B14F-4D97-AF65-F5344CB8AC3E}">
        <p14:creationId xmlns:p14="http://schemas.microsoft.com/office/powerpoint/2010/main" val="7708110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900" y="1306513"/>
            <a:ext cx="6267450" cy="3525837"/>
          </a:xfrm>
        </p:spPr>
      </p:sp>
      <p:sp>
        <p:nvSpPr>
          <p:cNvPr id="3" name="Notes Placeholder 2"/>
          <p:cNvSpPr>
            <a:spLocks noGrp="1"/>
          </p:cNvSpPr>
          <p:nvPr>
            <p:ph type="body" idx="1"/>
          </p:nvPr>
        </p:nvSpPr>
        <p:spPr/>
        <p:txBody>
          <a:bodyPr/>
          <a:lstStyle/>
          <a:p>
            <a:r>
              <a:rPr lang="en-US" dirty="0"/>
              <a:t>Learning areas</a:t>
            </a:r>
          </a:p>
          <a:p>
            <a:pPr lvl="1"/>
            <a:r>
              <a:rPr lang="en-US" dirty="0"/>
              <a:t>API based approach for gradual transformation of application landscape</a:t>
            </a:r>
          </a:p>
          <a:p>
            <a:pPr lvl="1"/>
            <a:r>
              <a:rPr lang="en-US" dirty="0"/>
              <a:t>How to address technical debt in form of large monolith</a:t>
            </a:r>
          </a:p>
          <a:p>
            <a:pPr lvl="1"/>
            <a:r>
              <a:rPr lang="en-US" dirty="0"/>
              <a:t>Highlighting unplanned benefits that will arise by API standardization</a:t>
            </a:r>
          </a:p>
          <a:p>
            <a:r>
              <a:rPr lang="en-US" dirty="0"/>
              <a:t>Potential Benefits</a:t>
            </a:r>
          </a:p>
          <a:p>
            <a:pPr lvl="1"/>
            <a:r>
              <a:rPr lang="en-US" dirty="0"/>
              <a:t>Enable rapid parallel development of digital experiences</a:t>
            </a:r>
          </a:p>
          <a:p>
            <a:pPr lvl="1"/>
            <a:r>
              <a:rPr lang="en-US" dirty="0"/>
              <a:t>Enable gradual replacement of old monolithic system</a:t>
            </a:r>
          </a:p>
          <a:p>
            <a:pPr lvl="1"/>
            <a:r>
              <a:rPr lang="en-US" dirty="0"/>
              <a:t>Enable reuse of functionality in new channels and areas by both internal and external partners</a:t>
            </a:r>
          </a:p>
          <a:p>
            <a:endParaRPr lang="en-US" dirty="0"/>
          </a:p>
          <a:p>
            <a:r>
              <a:rPr lang="en-US" dirty="0"/>
              <a:t>Lindex faced a problem when trying to initiate multiple new digital channel development. Problem was the limitation set by the existing monolith powering existing digital channels and the one team that supported it. By choosing an API based approach for exposing functions and employing WSO2 API Manager for proper management of clients, access control and usage limits parallel development was enabled. When complemented with WSO2 Identity Server Lindex positioned its digital landscape to further transformation. Using domain driven design and bounded context thinking has enabled us to easier change parts of the monolith at different speeds.</a:t>
            </a:r>
          </a:p>
          <a:p>
            <a:pPr defTabSz="897849">
              <a:defRPr/>
            </a:pPr>
            <a:endParaRPr lang="en-US" sz="1800" dirty="0"/>
          </a:p>
        </p:txBody>
      </p:sp>
      <p:sp>
        <p:nvSpPr>
          <p:cNvPr id="4" name="Slide Number Placeholder 3"/>
          <p:cNvSpPr>
            <a:spLocks noGrp="1"/>
          </p:cNvSpPr>
          <p:nvPr>
            <p:ph type="sldNum" sz="quarter" idx="10"/>
          </p:nvPr>
        </p:nvSpPr>
        <p:spPr/>
        <p:txBody>
          <a:bodyPr/>
          <a:lstStyle/>
          <a:p>
            <a:fld id="{BC3C6958-C035-478E-B9D3-04D1FC1592BD}" type="slidenum">
              <a:rPr lang="sv-SE" smtClean="0"/>
              <a:t>1</a:t>
            </a:fld>
            <a:endParaRPr lang="sv-SE"/>
          </a:p>
        </p:txBody>
      </p:sp>
    </p:spTree>
    <p:extLst>
      <p:ext uri="{BB962C8B-B14F-4D97-AF65-F5344CB8AC3E}">
        <p14:creationId xmlns:p14="http://schemas.microsoft.com/office/powerpoint/2010/main" val="2626441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sv-SE" dirty="0"/>
              <a:t>While we had our big</a:t>
            </a:r>
            <a:r>
              <a:rPr lang="sv-SE" baseline="0" dirty="0"/>
              <a:t> transformation program running we have been able to get things done quickly, invent, experiment with a few other things thanks to the availablity of the web api resources in parallel</a:t>
            </a:r>
          </a:p>
          <a:p>
            <a:endParaRPr lang="sv-SE" baseline="0" dirty="0"/>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sv-SE" baseline="0" dirty="0"/>
              <a:t>We could offer our franchise partners easy access to the enriched product information that they required and they could choose which they needed</a:t>
            </a:r>
          </a:p>
          <a:p>
            <a:r>
              <a:rPr lang="sv-SE" baseline="0" dirty="0"/>
              <a:t>The standalone campaign pages we made was more interactive because of the product apis</a:t>
            </a:r>
          </a:p>
          <a:p>
            <a:r>
              <a:rPr lang="sv-SE" baseline="0" dirty="0"/>
              <a:t>Once we finally got around to do customer lookup from the POS everything was available</a:t>
            </a:r>
          </a:p>
          <a:p>
            <a:r>
              <a:rPr lang="sv-SE" baseline="0" dirty="0"/>
              <a:t>Every fiscalization is a mess but soemwhat easier thanks to the order resources (for ecommerce transactions paid in store)</a:t>
            </a:r>
          </a:p>
          <a:p>
            <a:endParaRPr lang="sv-SE" baseline="0" dirty="0"/>
          </a:p>
          <a:p>
            <a:r>
              <a:rPr lang="sv-SE" baseline="0" dirty="0"/>
              <a:t>We experiment could evaluate customer info terminals in store at POS desk quickly as all resources was available (because of the app). Later discarded solution, not enough of our customer found them useful</a:t>
            </a:r>
          </a:p>
          <a:p>
            <a:endParaRPr lang="sv-SE" baseline="0" dirty="0"/>
          </a:p>
          <a:p>
            <a:r>
              <a:rPr lang="sv-SE" baseline="0" dirty="0"/>
              <a:t>We could expand the My Store program with some more specific task thanks to resources that were provided as part of package for app and web</a:t>
            </a:r>
          </a:p>
          <a:p>
            <a:endParaRPr lang="sv-SE" baseline="0" dirty="0"/>
          </a:p>
          <a:p>
            <a:r>
              <a:rPr lang="sv-SE" baseline="0" dirty="0"/>
              <a:t>GDPR psuedo-anonymization was slightly easier by some customer oriented resources</a:t>
            </a:r>
          </a:p>
          <a:p>
            <a:endParaRPr lang="sv-SE" baseline="0" dirty="0"/>
          </a:p>
          <a:p>
            <a:r>
              <a:rPr lang="sv-SE" baseline="0" dirty="0"/>
              <a:t>Recently we hooked up a customer community external service to our authentication solution. Less accounts and more consistent experience for the customer. Less data floating around as well since the external service can fetch needed information from our api</a:t>
            </a:r>
          </a:p>
        </p:txBody>
      </p:sp>
    </p:spTree>
    <p:extLst>
      <p:ext uri="{BB962C8B-B14F-4D97-AF65-F5344CB8AC3E}">
        <p14:creationId xmlns:p14="http://schemas.microsoft.com/office/powerpoint/2010/main" val="9509868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sv-SE" dirty="0"/>
              <a:t>Mentioned</a:t>
            </a:r>
            <a:r>
              <a:rPr lang="sv-SE" baseline="0" dirty="0"/>
              <a:t> we started out with only one team for cx development</a:t>
            </a:r>
          </a:p>
          <a:p>
            <a:pPr marL="139700" indent="0">
              <a:buNone/>
            </a:pPr>
            <a:endParaRPr lang="sv-SE" baseline="0" dirty="0"/>
          </a:p>
          <a:p>
            <a:pPr marL="139700" indent="0">
              <a:buNone/>
            </a:pPr>
            <a:r>
              <a:rPr lang="sv-SE" baseline="0" dirty="0"/>
              <a:t>Several, obviously the ones developing the channel application</a:t>
            </a:r>
          </a:p>
          <a:p>
            <a:pPr marL="139700" indent="0">
              <a:buNone/>
            </a:pPr>
            <a:r>
              <a:rPr lang="sv-SE" baseline="0" dirty="0"/>
              <a:t>But also the ones responsible for the backend services</a:t>
            </a:r>
          </a:p>
          <a:p>
            <a:pPr marL="139700" indent="0">
              <a:buNone/>
            </a:pPr>
            <a:endParaRPr lang="sv-SE" baseline="0" dirty="0"/>
          </a:p>
          <a:p>
            <a:pPr marL="139700" indent="0">
              <a:buNone/>
            </a:pPr>
            <a:r>
              <a:rPr lang="sv-SE" baseline="0" dirty="0"/>
              <a:t>We are now evaluating how to make the team responsibilites as frictionless as possible. </a:t>
            </a:r>
          </a:p>
          <a:p>
            <a:pPr marL="139700" indent="0">
              <a:buNone/>
            </a:pPr>
            <a:r>
              <a:rPr lang="sv-SE" baseline="0" dirty="0"/>
              <a:t>As I am sure many experienced many experience the number of teams involved for delivering something the more complex it becomes from a synchronization. Someone is waiting for someone else. That might be a different topic altogheter.</a:t>
            </a:r>
          </a:p>
          <a:p>
            <a:pPr marL="139700" indent="0">
              <a:buNone/>
            </a:pPr>
            <a:endParaRPr lang="sv-SE" baseline="0" dirty="0"/>
          </a:p>
          <a:p>
            <a:pPr marL="139700" indent="0">
              <a:buNone/>
            </a:pPr>
            <a:r>
              <a:rPr lang="sv-SE" baseline="0" dirty="0"/>
              <a:t>The standardization on OpenId Connect, Oauth and our particular adoption of REST has enabled channel developers to be productive and fairly independent.</a:t>
            </a:r>
          </a:p>
          <a:p>
            <a:pPr marL="139700" indent="0">
              <a:buNone/>
            </a:pPr>
            <a:r>
              <a:rPr lang="sv-SE" baseline="0" dirty="0"/>
              <a:t>The REST api standardization has also meant the backend teams can focus more on functionality, process and less on ”infrastructure” coding</a:t>
            </a:r>
          </a:p>
        </p:txBody>
      </p:sp>
    </p:spTree>
    <p:extLst>
      <p:ext uri="{BB962C8B-B14F-4D97-AF65-F5344CB8AC3E}">
        <p14:creationId xmlns:p14="http://schemas.microsoft.com/office/powerpoint/2010/main" val="17288957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900" y="1306513"/>
            <a:ext cx="6267450" cy="3525837"/>
          </a:xfrm>
        </p:spPr>
      </p:sp>
      <p:sp>
        <p:nvSpPr>
          <p:cNvPr id="3" name="Notes Placeholder 2"/>
          <p:cNvSpPr>
            <a:spLocks noGrp="1"/>
          </p:cNvSpPr>
          <p:nvPr>
            <p:ph type="body" idx="1"/>
          </p:nvPr>
        </p:nvSpPr>
        <p:spPr/>
        <p:txBody>
          <a:bodyPr/>
          <a:lstStyle/>
          <a:p>
            <a:r>
              <a:rPr lang="en-US" dirty="0"/>
              <a:t>Next for Lindex</a:t>
            </a:r>
            <a:endParaRPr lang="en-US" sz="1800" dirty="0"/>
          </a:p>
        </p:txBody>
      </p:sp>
      <p:sp>
        <p:nvSpPr>
          <p:cNvPr id="4" name="Slide Number Placeholder 3"/>
          <p:cNvSpPr>
            <a:spLocks noGrp="1"/>
          </p:cNvSpPr>
          <p:nvPr>
            <p:ph type="sldNum" sz="quarter" idx="10"/>
          </p:nvPr>
        </p:nvSpPr>
        <p:spPr/>
        <p:txBody>
          <a:bodyPr/>
          <a:lstStyle/>
          <a:p>
            <a:fld id="{BC3C6958-C035-478E-B9D3-04D1FC1592BD}" type="slidenum">
              <a:rPr lang="sv-SE" smtClean="0"/>
              <a:t>18</a:t>
            </a:fld>
            <a:endParaRPr lang="sv-SE"/>
          </a:p>
        </p:txBody>
      </p:sp>
    </p:spTree>
    <p:extLst>
      <p:ext uri="{BB962C8B-B14F-4D97-AF65-F5344CB8AC3E}">
        <p14:creationId xmlns:p14="http://schemas.microsoft.com/office/powerpoint/2010/main" val="1678564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2113" y="1222375"/>
            <a:ext cx="5864225" cy="3298825"/>
          </a:xfrm>
        </p:spPr>
      </p:sp>
      <p:sp>
        <p:nvSpPr>
          <p:cNvPr id="3" name="Notes Placeholder 2"/>
          <p:cNvSpPr>
            <a:spLocks noGrp="1"/>
          </p:cNvSpPr>
          <p:nvPr>
            <p:ph type="body" idx="1"/>
          </p:nvPr>
        </p:nvSpPr>
        <p:spPr/>
        <p:txBody>
          <a:bodyPr/>
          <a:lstStyle/>
          <a:p>
            <a:pPr marL="0" indent="0">
              <a:spcBef>
                <a:spcPts val="1200"/>
              </a:spcBef>
              <a:buNone/>
            </a:pPr>
            <a:r>
              <a:rPr lang="sv-SE" sz="1200" kern="1200" dirty="0">
                <a:solidFill>
                  <a:schemeClr val="tx1"/>
                </a:solidFill>
                <a:effectLst/>
                <a:latin typeface="+mn-lt"/>
                <a:ea typeface="+mn-ea"/>
                <a:cs typeface="+mn-cs"/>
              </a:rPr>
              <a:t>Retail</a:t>
            </a:r>
          </a:p>
          <a:p>
            <a:pPr marL="0" indent="0">
              <a:spcBef>
                <a:spcPts val="1200"/>
              </a:spcBef>
              <a:buNone/>
            </a:pPr>
            <a:r>
              <a:rPr lang="sv-SE" sz="1200" kern="1200" dirty="0">
                <a:solidFill>
                  <a:schemeClr val="tx1"/>
                </a:solidFill>
                <a:effectLst/>
                <a:latin typeface="+mn-lt"/>
                <a:ea typeface="+mn-ea"/>
                <a:cs typeface="+mn-cs"/>
              </a:rPr>
              <a:t>Big transformation</a:t>
            </a:r>
            <a:r>
              <a:rPr lang="sv-SE" sz="1200" kern="1200" baseline="0" dirty="0">
                <a:solidFill>
                  <a:schemeClr val="tx1"/>
                </a:solidFill>
                <a:effectLst/>
                <a:latin typeface="+mn-lt"/>
                <a:ea typeface="+mn-ea"/>
                <a:cs typeface="+mn-cs"/>
              </a:rPr>
              <a:t> as everyone knows and is talking writing about</a:t>
            </a:r>
          </a:p>
          <a:p>
            <a:pPr marL="0" indent="0">
              <a:spcBef>
                <a:spcPts val="1200"/>
              </a:spcBef>
              <a:buNone/>
            </a:pPr>
            <a:r>
              <a:rPr lang="sv-SE" sz="1200" kern="1200" baseline="0" dirty="0">
                <a:solidFill>
                  <a:schemeClr val="tx1"/>
                </a:solidFill>
                <a:effectLst/>
                <a:latin typeface="+mn-lt"/>
                <a:ea typeface="+mn-ea"/>
                <a:cs typeface="+mn-cs"/>
              </a:rPr>
              <a:t>Very exciting lots going on</a:t>
            </a:r>
          </a:p>
          <a:p>
            <a:pPr marL="0" indent="0">
              <a:spcBef>
                <a:spcPts val="1200"/>
              </a:spcBef>
              <a:buNone/>
            </a:pPr>
            <a:r>
              <a:rPr lang="sv-SE" sz="1200" kern="1200" baseline="0" dirty="0">
                <a:solidFill>
                  <a:schemeClr val="tx1"/>
                </a:solidFill>
                <a:effectLst/>
                <a:latin typeface="+mn-lt"/>
                <a:ea typeface="+mn-ea"/>
                <a:cs typeface="+mn-cs"/>
              </a:rPr>
              <a:t>Need for increased transformation capabilities (competition, </a:t>
            </a:r>
            <a:r>
              <a:rPr lang="sv-SE" sz="1200" b="0" i="0" u="none" strike="noStrike" kern="1200" cap="none" baseline="0" dirty="0">
                <a:solidFill>
                  <a:schemeClr val="tx1"/>
                </a:solidFill>
                <a:effectLst/>
                <a:latin typeface="Arial"/>
                <a:ea typeface="Arial"/>
                <a:cs typeface="Arial"/>
                <a:sym typeface="Arial"/>
              </a:rPr>
              <a:t>behaviour</a:t>
            </a:r>
            <a:r>
              <a:rPr lang="sv-SE" sz="1200" kern="1200" baseline="0" dirty="0">
                <a:solidFill>
                  <a:schemeClr val="tx1"/>
                </a:solidFill>
                <a:effectLst/>
                <a:latin typeface="+mn-lt"/>
                <a:ea typeface="+mn-ea"/>
                <a:cs typeface="+mn-cs"/>
              </a:rPr>
              <a:t>, expectations)</a:t>
            </a:r>
          </a:p>
          <a:p>
            <a:pPr marL="0" indent="0">
              <a:spcBef>
                <a:spcPts val="1200"/>
              </a:spcBef>
              <a:buNone/>
            </a:pPr>
            <a:endParaRPr lang="sv-SE" sz="1200" kern="1200" baseline="0" dirty="0">
              <a:solidFill>
                <a:schemeClr val="tx1"/>
              </a:solidFill>
              <a:effectLst/>
              <a:latin typeface="+mn-lt"/>
              <a:ea typeface="+mn-ea"/>
              <a:cs typeface="+mn-cs"/>
            </a:endParaRPr>
          </a:p>
          <a:p>
            <a:pPr marL="0" indent="0">
              <a:spcBef>
                <a:spcPts val="1200"/>
              </a:spcBef>
              <a:buNone/>
            </a:pPr>
            <a:r>
              <a:rPr lang="sv-SE" sz="1200" kern="1200" baseline="0" dirty="0">
                <a:solidFill>
                  <a:schemeClr val="tx1"/>
                </a:solidFill>
                <a:effectLst/>
                <a:latin typeface="+mn-lt"/>
                <a:ea typeface="+mn-ea"/>
                <a:cs typeface="+mn-cs"/>
              </a:rPr>
              <a:t>Internal changes as well</a:t>
            </a:r>
          </a:p>
        </p:txBody>
      </p:sp>
      <p:sp>
        <p:nvSpPr>
          <p:cNvPr id="4" name="Slide Number Placeholder 3"/>
          <p:cNvSpPr>
            <a:spLocks noGrp="1"/>
          </p:cNvSpPr>
          <p:nvPr>
            <p:ph type="sldNum" sz="quarter" idx="10"/>
          </p:nvPr>
        </p:nvSpPr>
        <p:spPr/>
        <p:txBody>
          <a:bodyPr/>
          <a:lstStyle/>
          <a:p>
            <a:fld id="{BC3C6958-C035-478E-B9D3-04D1FC1592BD}" type="slidenum">
              <a:rPr lang="sv-SE" smtClean="0"/>
              <a:t>2</a:t>
            </a:fld>
            <a:endParaRPr lang="sv-SE"/>
          </a:p>
        </p:txBody>
      </p:sp>
    </p:spTree>
    <p:extLst>
      <p:ext uri="{BB962C8B-B14F-4D97-AF65-F5344CB8AC3E}">
        <p14:creationId xmlns:p14="http://schemas.microsoft.com/office/powerpoint/2010/main" val="977783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Times New Roman"/>
              </a:rPr>
              <a:t>Online presence and ecommerce since 2007</a:t>
            </a:r>
            <a:endParaRPr lang="en-US" dirty="0">
              <a:cs typeface="Arial"/>
            </a:endParaRPr>
          </a:p>
          <a:p>
            <a:r>
              <a:rPr lang="en-US" dirty="0">
                <a:cs typeface="Arial"/>
              </a:rPr>
              <a:t>Served us well – started as an experiment back in the day –</a:t>
            </a:r>
            <a:r>
              <a:rPr lang="en-US" baseline="0" dirty="0">
                <a:cs typeface="Arial"/>
              </a:rPr>
              <a:t> hobby – carry it’s own cost – entrepreneurship</a:t>
            </a:r>
            <a:endParaRPr lang="en-US" dirty="0">
              <a:cs typeface="Arial"/>
            </a:endParaRPr>
          </a:p>
          <a:p>
            <a:r>
              <a:rPr lang="en-US" dirty="0">
                <a:cs typeface="Arial"/>
              </a:rPr>
              <a:t>Monolith - Maintained by a smaller team</a:t>
            </a:r>
          </a:p>
          <a:p>
            <a:r>
              <a:rPr lang="en-US" dirty="0">
                <a:cs typeface="Arial"/>
              </a:rPr>
              <a:t>Lots of data synchronization in the background</a:t>
            </a:r>
          </a:p>
          <a:p>
            <a:endParaRPr lang="en-US" dirty="0">
              <a:cs typeface="Arial"/>
            </a:endParaRPr>
          </a:p>
          <a:p>
            <a:r>
              <a:rPr lang="en-US" dirty="0">
                <a:cs typeface="Arial"/>
              </a:rPr>
              <a:t>Big picture not known by anyone</a:t>
            </a:r>
          </a:p>
          <a:p>
            <a:r>
              <a:rPr lang="en-US" dirty="0">
                <a:cs typeface="Arial"/>
              </a:rPr>
              <a:t>Technical debt not known or payed down</a:t>
            </a:r>
          </a:p>
          <a:p>
            <a:r>
              <a:rPr lang="en-US" dirty="0">
                <a:cs typeface="Arial"/>
              </a:rPr>
              <a:t>Not architecturally suitable any longer</a:t>
            </a:r>
          </a:p>
          <a:p>
            <a:endParaRPr lang="sv-SE" dirty="0"/>
          </a:p>
        </p:txBody>
      </p:sp>
      <p:sp>
        <p:nvSpPr>
          <p:cNvPr id="4" name="Slide Number Placeholder 3"/>
          <p:cNvSpPr>
            <a:spLocks noGrp="1"/>
          </p:cNvSpPr>
          <p:nvPr>
            <p:ph type="sldNum" sz="quarter" idx="10"/>
          </p:nvPr>
        </p:nvSpPr>
        <p:spPr/>
        <p:txBody>
          <a:bodyPr/>
          <a:lstStyle/>
          <a:p>
            <a:fld id="{834CC9BC-3859-4AD6-9583-0218FB36B024}" type="slidenum">
              <a:rPr lang="sv-SE" smtClean="0"/>
              <a:t>4</a:t>
            </a:fld>
            <a:endParaRPr lang="sv-SE"/>
          </a:p>
        </p:txBody>
      </p:sp>
    </p:spTree>
    <p:extLst>
      <p:ext uri="{BB962C8B-B14F-4D97-AF65-F5344CB8AC3E}">
        <p14:creationId xmlns:p14="http://schemas.microsoft.com/office/powerpoint/2010/main" val="5057256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380" indent="-323850">
              <a:spcBef>
                <a:spcPts val="0"/>
              </a:spcBef>
            </a:pPr>
            <a:r>
              <a:rPr lang="en-US" dirty="0">
                <a:cs typeface="Arial"/>
              </a:rPr>
              <a:t>Other change agents</a:t>
            </a:r>
            <a:r>
              <a:rPr lang="en-US" baseline="0" dirty="0">
                <a:cs typeface="Arial"/>
              </a:rPr>
              <a:t> on horizon:</a:t>
            </a:r>
            <a:endParaRPr lang="en-US" dirty="0">
              <a:cs typeface="Arial"/>
            </a:endParaRPr>
          </a:p>
          <a:p>
            <a:pPr marL="342380" indent="-323850">
              <a:spcBef>
                <a:spcPts val="0"/>
              </a:spcBef>
            </a:pPr>
            <a:r>
              <a:rPr lang="en-US" dirty="0">
                <a:cs typeface="Arial"/>
              </a:rPr>
              <a:t>New site with new CMS backend</a:t>
            </a:r>
          </a:p>
          <a:p>
            <a:pPr marL="342380" indent="-323850">
              <a:spcBef>
                <a:spcPts val="0"/>
              </a:spcBef>
            </a:pPr>
            <a:r>
              <a:rPr lang="en-US" dirty="0">
                <a:cs typeface="Arial"/>
              </a:rPr>
              <a:t>New “Commerce backend"</a:t>
            </a:r>
          </a:p>
          <a:p>
            <a:pPr marL="342380" indent="-323850">
              <a:spcBef>
                <a:spcPts val="0"/>
              </a:spcBef>
            </a:pPr>
            <a:r>
              <a:rPr lang="en-US" dirty="0">
                <a:cs typeface="Arial"/>
              </a:rPr>
              <a:t>Promotion management</a:t>
            </a:r>
          </a:p>
          <a:p>
            <a:pPr marL="342380" indent="-323850">
              <a:spcBef>
                <a:spcPts val="0"/>
              </a:spcBef>
            </a:pPr>
            <a:r>
              <a:rPr lang="en-US" dirty="0">
                <a:cs typeface="Arial"/>
              </a:rPr>
              <a:t>New CRM solution</a:t>
            </a:r>
          </a:p>
          <a:p>
            <a:endParaRPr lang="sv-SE" dirty="0"/>
          </a:p>
          <a:p>
            <a:pPr marL="0" marR="0" lvl="0" indent="0" algn="l" defTabSz="914400" rtl="0" eaLnBrk="1" fontAlgn="auto" latinLnBrk="0" hangingPunct="1">
              <a:lnSpc>
                <a:spcPct val="100000"/>
              </a:lnSpc>
              <a:spcBef>
                <a:spcPts val="0"/>
              </a:spcBef>
              <a:spcAft>
                <a:spcPts val="0"/>
              </a:spcAft>
              <a:buClrTx/>
              <a:buSzTx/>
              <a:buFontTx/>
              <a:buNone/>
              <a:tabLst/>
              <a:defRPr/>
            </a:pPr>
            <a:r>
              <a:rPr lang="sv-SE" dirty="0"/>
              <a:t>Maintenance team not scalable</a:t>
            </a:r>
          </a:p>
        </p:txBody>
      </p:sp>
      <p:sp>
        <p:nvSpPr>
          <p:cNvPr id="4" name="Slide Number Placeholder 3"/>
          <p:cNvSpPr>
            <a:spLocks noGrp="1"/>
          </p:cNvSpPr>
          <p:nvPr>
            <p:ph type="sldNum" sz="quarter" idx="10"/>
          </p:nvPr>
        </p:nvSpPr>
        <p:spPr/>
        <p:txBody>
          <a:bodyPr/>
          <a:lstStyle/>
          <a:p>
            <a:fld id="{834CC9BC-3859-4AD6-9583-0218FB36B024}" type="slidenum">
              <a:rPr lang="sv-SE" smtClean="0"/>
              <a:t>5</a:t>
            </a:fld>
            <a:endParaRPr lang="sv-SE"/>
          </a:p>
        </p:txBody>
      </p:sp>
    </p:spTree>
    <p:extLst>
      <p:ext uri="{BB962C8B-B14F-4D97-AF65-F5344CB8AC3E}">
        <p14:creationId xmlns:p14="http://schemas.microsoft.com/office/powerpoint/2010/main" val="23267385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24"/>
              </a:spcBef>
              <a:buNone/>
            </a:pPr>
            <a:r>
              <a:rPr lang="en-US" noProof="0" dirty="0"/>
              <a:t>Hide everything behind an API-layer - change back-end incrementally – API First</a:t>
            </a:r>
          </a:p>
          <a:p>
            <a:pPr marL="0" indent="0">
              <a:spcBef>
                <a:spcPts val="24"/>
              </a:spcBef>
              <a:buNone/>
            </a:pPr>
            <a:r>
              <a:rPr lang="en-US" noProof="0" dirty="0"/>
              <a:t>Try to model generically but don’t complicate</a:t>
            </a:r>
          </a:p>
          <a:p>
            <a:pPr marL="0" indent="0">
              <a:spcBef>
                <a:spcPts val="24"/>
              </a:spcBef>
              <a:buNone/>
            </a:pPr>
            <a:endParaRPr lang="en-US" noProof="0" dirty="0">
              <a:cs typeface="Calibri"/>
            </a:endParaRPr>
          </a:p>
          <a:p>
            <a:pPr marL="0" indent="0">
              <a:spcBef>
                <a:spcPts val="24"/>
              </a:spcBef>
              <a:buNone/>
            </a:pPr>
            <a:r>
              <a:rPr lang="en-US" noProof="0" dirty="0">
                <a:cs typeface="Calibri"/>
              </a:rPr>
              <a:t>Several teams supporting one</a:t>
            </a:r>
            <a:r>
              <a:rPr lang="en-US" baseline="0" noProof="0" dirty="0">
                <a:cs typeface="Calibri"/>
              </a:rPr>
              <a:t> or multiple parts of the solution</a:t>
            </a:r>
          </a:p>
          <a:p>
            <a:pPr marL="0" indent="0">
              <a:spcBef>
                <a:spcPts val="24"/>
              </a:spcBef>
              <a:buNone/>
            </a:pPr>
            <a:endParaRPr lang="en-US" baseline="0" noProof="0" dirty="0">
              <a:cs typeface="Calibri"/>
            </a:endParaRPr>
          </a:p>
          <a:p>
            <a:pPr marL="0" indent="0">
              <a:spcBef>
                <a:spcPts val="24"/>
              </a:spcBef>
              <a:buNone/>
            </a:pPr>
            <a:r>
              <a:rPr lang="en-US" baseline="0" noProof="0" dirty="0">
                <a:cs typeface="Calibri"/>
              </a:rPr>
              <a:t>First iteration it was the old monolith providing the services</a:t>
            </a:r>
          </a:p>
          <a:p>
            <a:pPr marL="0" indent="0">
              <a:spcBef>
                <a:spcPts val="24"/>
              </a:spcBef>
              <a:buNone/>
            </a:pPr>
            <a:r>
              <a:rPr lang="en-US" baseline="0" noProof="0" dirty="0">
                <a:cs typeface="Calibri"/>
              </a:rPr>
              <a:t>Second iteration we start to introduce new services behind, versioning</a:t>
            </a:r>
          </a:p>
          <a:p>
            <a:pPr marL="0" indent="0">
              <a:spcBef>
                <a:spcPts val="24"/>
              </a:spcBef>
              <a:buNone/>
            </a:pPr>
            <a:r>
              <a:rPr lang="en-US" baseline="0" noProof="0" dirty="0">
                <a:cs typeface="Calibri"/>
              </a:rPr>
              <a:t>Clients can start to use new versions of </a:t>
            </a:r>
            <a:r>
              <a:rPr lang="en-US" baseline="0" noProof="0" dirty="0" err="1">
                <a:cs typeface="Calibri"/>
              </a:rPr>
              <a:t>apis</a:t>
            </a:r>
            <a:r>
              <a:rPr lang="en-US" baseline="0" noProof="0" dirty="0">
                <a:cs typeface="Calibri"/>
              </a:rPr>
              <a:t> (and backend of at their own time plan)</a:t>
            </a:r>
          </a:p>
          <a:p>
            <a:pPr marL="0" indent="0">
              <a:spcBef>
                <a:spcPts val="24"/>
              </a:spcBef>
              <a:buNone/>
            </a:pPr>
            <a:r>
              <a:rPr lang="en-US" baseline="0" noProof="0" dirty="0">
                <a:cs typeface="Calibri"/>
              </a:rPr>
              <a:t>Some introductions requires synchronized switches (kill switches for public apps) </a:t>
            </a:r>
            <a:r>
              <a:rPr lang="en-US" baseline="0" noProof="0" dirty="0" err="1">
                <a:cs typeface="Calibri"/>
              </a:rPr>
              <a:t>omni</a:t>
            </a:r>
            <a:r>
              <a:rPr lang="en-US" baseline="0" noProof="0" dirty="0">
                <a:cs typeface="Calibri"/>
              </a:rPr>
              <a:t>-channel capabilities</a:t>
            </a:r>
          </a:p>
          <a:p>
            <a:pPr marL="0" indent="0">
              <a:spcBef>
                <a:spcPts val="24"/>
              </a:spcBef>
              <a:buNone/>
            </a:pPr>
            <a:endParaRPr lang="en-US" noProof="0" dirty="0">
              <a:cs typeface="Calibri"/>
            </a:endParaRPr>
          </a:p>
        </p:txBody>
      </p:sp>
      <p:sp>
        <p:nvSpPr>
          <p:cNvPr id="4" name="Slide Number Placeholder 3"/>
          <p:cNvSpPr>
            <a:spLocks noGrp="1"/>
          </p:cNvSpPr>
          <p:nvPr>
            <p:ph type="sldNum" sz="quarter" idx="5"/>
          </p:nvPr>
        </p:nvSpPr>
        <p:spPr/>
        <p:txBody>
          <a:bodyPr/>
          <a:lstStyle/>
          <a:p>
            <a:fld id="{834CC9BC-3859-4AD6-9583-0218FB36B024}" type="slidenum">
              <a:rPr lang="sv-SE" smtClean="0"/>
              <a:t>6</a:t>
            </a:fld>
            <a:endParaRPr lang="sv-SE"/>
          </a:p>
        </p:txBody>
      </p:sp>
    </p:spTree>
    <p:extLst>
      <p:ext uri="{BB962C8B-B14F-4D97-AF65-F5344CB8AC3E}">
        <p14:creationId xmlns:p14="http://schemas.microsoft.com/office/powerpoint/2010/main" val="23117798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380" indent="-323850">
              <a:spcBef>
                <a:spcPts val="0"/>
              </a:spcBef>
            </a:pPr>
            <a:r>
              <a:rPr lang="en-US" dirty="0">
                <a:cs typeface="Arial"/>
              </a:rPr>
              <a:t>Needed something</a:t>
            </a:r>
            <a:r>
              <a:rPr lang="en-US" baseline="0" dirty="0">
                <a:cs typeface="Arial"/>
              </a:rPr>
              <a:t> for that </a:t>
            </a:r>
            <a:r>
              <a:rPr lang="en-US" baseline="0" dirty="0" err="1">
                <a:cs typeface="Arial"/>
              </a:rPr>
              <a:t>api</a:t>
            </a:r>
            <a:r>
              <a:rPr lang="en-US" baseline="0" dirty="0">
                <a:cs typeface="Arial"/>
              </a:rPr>
              <a:t> layer.</a:t>
            </a:r>
            <a:endParaRPr lang="en-US" dirty="0">
              <a:cs typeface="Arial"/>
            </a:endParaRPr>
          </a:p>
          <a:p>
            <a:pPr marL="342380" indent="-323850">
              <a:spcBef>
                <a:spcPts val="0"/>
              </a:spcBef>
            </a:pPr>
            <a:endParaRPr lang="en-US" dirty="0">
              <a:cs typeface="Arial"/>
            </a:endParaRPr>
          </a:p>
          <a:p>
            <a:pPr marL="342380" indent="-323850">
              <a:spcBef>
                <a:spcPts val="0"/>
              </a:spcBef>
            </a:pPr>
            <a:r>
              <a:rPr lang="en-US" dirty="0">
                <a:cs typeface="Arial"/>
              </a:rPr>
              <a:t>API Management</a:t>
            </a:r>
          </a:p>
          <a:p>
            <a:pPr marL="665965" lvl="1" indent="-323850">
              <a:spcBef>
                <a:spcPts val="0"/>
              </a:spcBef>
            </a:pPr>
            <a:r>
              <a:rPr lang="en-US" dirty="0">
                <a:cs typeface="Arial"/>
              </a:rPr>
              <a:t>Broadly adopted method of documenting API (Swagger/</a:t>
            </a:r>
            <a:r>
              <a:rPr lang="en-US" dirty="0" err="1">
                <a:cs typeface="Arial"/>
              </a:rPr>
              <a:t>OpenAPI</a:t>
            </a:r>
            <a:r>
              <a:rPr lang="en-US" dirty="0">
                <a:cs typeface="Arial"/>
              </a:rPr>
              <a:t> Specification)</a:t>
            </a:r>
          </a:p>
          <a:p>
            <a:pPr marL="665965" lvl="1" indent="-323850">
              <a:spcBef>
                <a:spcPts val="0"/>
              </a:spcBef>
            </a:pPr>
            <a:r>
              <a:rPr lang="en-US" dirty="0">
                <a:cs typeface="Arial"/>
              </a:rPr>
              <a:t>Provide identification to backend services (“remove identification from developers”)</a:t>
            </a:r>
          </a:p>
          <a:p>
            <a:pPr marL="665965" lvl="1" indent="-323850">
              <a:spcBef>
                <a:spcPts val="0"/>
              </a:spcBef>
            </a:pPr>
            <a:r>
              <a:rPr lang="en-US" dirty="0">
                <a:cs typeface="Arial"/>
              </a:rPr>
              <a:t>Connect to existing customer authentication solution</a:t>
            </a:r>
          </a:p>
          <a:p>
            <a:pPr marL="665965" lvl="1" indent="-323850">
              <a:spcBef>
                <a:spcPts val="0"/>
              </a:spcBef>
            </a:pPr>
            <a:r>
              <a:rPr lang="en-US" dirty="0">
                <a:cs typeface="Arial"/>
              </a:rPr>
              <a:t>Local knowledge in Gothenburg</a:t>
            </a:r>
          </a:p>
          <a:p>
            <a:pPr marL="665965" lvl="1" indent="-323850">
              <a:spcBef>
                <a:spcPts val="0"/>
              </a:spcBef>
            </a:pPr>
            <a:endParaRPr lang="en-US" dirty="0">
              <a:cs typeface="Arial"/>
            </a:endParaRPr>
          </a:p>
          <a:p>
            <a:pPr marL="208765" lvl="0" indent="-323850">
              <a:spcBef>
                <a:spcPts val="0"/>
              </a:spcBef>
            </a:pPr>
            <a:r>
              <a:rPr lang="en-US" dirty="0">
                <a:cs typeface="Arial"/>
              </a:rPr>
              <a:t>Obviously happy with the</a:t>
            </a:r>
            <a:r>
              <a:rPr lang="en-US" baseline="0" dirty="0">
                <a:cs typeface="Arial"/>
              </a:rPr>
              <a:t> choice</a:t>
            </a:r>
            <a:endParaRPr lang="en-US" dirty="0"/>
          </a:p>
        </p:txBody>
      </p:sp>
      <p:sp>
        <p:nvSpPr>
          <p:cNvPr id="4" name="Slide Number Placeholder 3"/>
          <p:cNvSpPr>
            <a:spLocks noGrp="1"/>
          </p:cNvSpPr>
          <p:nvPr>
            <p:ph type="sldNum" sz="quarter" idx="10"/>
          </p:nvPr>
        </p:nvSpPr>
        <p:spPr/>
        <p:txBody>
          <a:bodyPr/>
          <a:lstStyle/>
          <a:p>
            <a:fld id="{834CC9BC-3859-4AD6-9583-0218FB36B024}" type="slidenum">
              <a:rPr lang="sv-SE" smtClean="0"/>
              <a:t>7</a:t>
            </a:fld>
            <a:endParaRPr lang="sv-SE"/>
          </a:p>
        </p:txBody>
      </p:sp>
    </p:spTree>
    <p:extLst>
      <p:ext uri="{BB962C8B-B14F-4D97-AF65-F5344CB8AC3E}">
        <p14:creationId xmlns:p14="http://schemas.microsoft.com/office/powerpoint/2010/main" val="3847400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sv-SE" dirty="0"/>
          </a:p>
        </p:txBody>
      </p:sp>
      <p:sp>
        <p:nvSpPr>
          <p:cNvPr id="4" name="Slide Number Placeholder 3"/>
          <p:cNvSpPr>
            <a:spLocks noGrp="1"/>
          </p:cNvSpPr>
          <p:nvPr>
            <p:ph type="sldNum" sz="quarter" idx="10"/>
          </p:nvPr>
        </p:nvSpPr>
        <p:spPr/>
        <p:txBody>
          <a:bodyPr/>
          <a:lstStyle/>
          <a:p>
            <a:fld id="{834CC9BC-3859-4AD6-9583-0218FB36B024}" type="slidenum">
              <a:rPr lang="sv-SE" smtClean="0"/>
              <a:t>10</a:t>
            </a:fld>
            <a:endParaRPr lang="sv-SE"/>
          </a:p>
        </p:txBody>
      </p:sp>
    </p:spTree>
    <p:extLst>
      <p:ext uri="{BB962C8B-B14F-4D97-AF65-F5344CB8AC3E}">
        <p14:creationId xmlns:p14="http://schemas.microsoft.com/office/powerpoint/2010/main" val="1361739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a:t>Initial effort to</a:t>
            </a:r>
            <a:r>
              <a:rPr lang="sv-SE" baseline="0" dirty="0"/>
              <a:t> have the existing functionality available as REST resources</a:t>
            </a:r>
          </a:p>
          <a:p>
            <a:r>
              <a:rPr lang="sv-SE" baseline="0" dirty="0"/>
              <a:t>In our case the effort varied quite dramatically between a few backend teams. With solid development practicies, unit testing and automation it was fairly easy </a:t>
            </a:r>
          </a:p>
          <a:p>
            <a:r>
              <a:rPr lang="sv-SE" baseline="0" dirty="0"/>
              <a:t>With a lot of technical debt to deal with an no tests it was a mess</a:t>
            </a:r>
          </a:p>
          <a:p>
            <a:endParaRPr lang="sv-SE" baseline="0" dirty="0"/>
          </a:p>
          <a:p>
            <a:r>
              <a:rPr lang="sv-SE" baseline="0" dirty="0"/>
              <a:t>Key for us in enabling the app in a standard way was the ability to integrate the customer user store. WSO2 user store interface was really key for enabling a smooth customer onboarding</a:t>
            </a:r>
          </a:p>
          <a:p>
            <a:endParaRPr lang="sv-SE" baseline="0" dirty="0"/>
          </a:p>
          <a:p>
            <a:r>
              <a:rPr lang="sv-SE" baseline="0" dirty="0"/>
              <a:t>One can come someway with the possibility to expose and convert payload of existing services but realistically you need an ESB layer or (preferably) reimplement a new interface</a:t>
            </a:r>
            <a:endParaRPr lang="sv-SE" dirty="0"/>
          </a:p>
        </p:txBody>
      </p:sp>
    </p:spTree>
    <p:extLst>
      <p:ext uri="{BB962C8B-B14F-4D97-AF65-F5344CB8AC3E}">
        <p14:creationId xmlns:p14="http://schemas.microsoft.com/office/powerpoint/2010/main" val="17389668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a:t>The</a:t>
            </a:r>
            <a:r>
              <a:rPr lang="sv-SE" baseline="0" dirty="0"/>
              <a:t> other initiatives</a:t>
            </a:r>
          </a:p>
          <a:p>
            <a:r>
              <a:rPr lang="sv-SE" baseline="0" dirty="0"/>
              <a:t>My Store ofr in store efficiency</a:t>
            </a:r>
          </a:p>
          <a:p>
            <a:r>
              <a:rPr lang="sv-SE" baseline="0" dirty="0"/>
              <a:t>New web site (head less commerce)</a:t>
            </a:r>
          </a:p>
          <a:p>
            <a:endParaRPr lang="sv-SE" baseline="0" dirty="0"/>
          </a:p>
          <a:p>
            <a:r>
              <a:rPr lang="sv-SE" baseline="0" dirty="0"/>
              <a:t>Added some additional resources within each domain but and some additional domains (not shown here for brevity)</a:t>
            </a:r>
            <a:endParaRPr lang="sv-SE" dirty="0"/>
          </a:p>
        </p:txBody>
      </p:sp>
    </p:spTree>
    <p:extLst>
      <p:ext uri="{BB962C8B-B14F-4D97-AF65-F5344CB8AC3E}">
        <p14:creationId xmlns:p14="http://schemas.microsoft.com/office/powerpoint/2010/main" val="2682451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64681" y="2638800"/>
            <a:ext cx="10848000" cy="432000"/>
          </a:xfrm>
        </p:spPr>
        <p:txBody>
          <a:bodyPr>
            <a:noAutofit/>
          </a:bodyPr>
          <a:lstStyle>
            <a:lvl1pPr algn="ctr">
              <a:defRPr sz="4800"/>
            </a:lvl1pPr>
          </a:lstStyle>
          <a:p>
            <a:r>
              <a:rPr lang="en-US"/>
              <a:t>Click to edit Master title style</a:t>
            </a:r>
            <a:endParaRPr lang="sv-SE"/>
          </a:p>
        </p:txBody>
      </p:sp>
      <p:sp>
        <p:nvSpPr>
          <p:cNvPr id="3" name="Subtitle 2"/>
          <p:cNvSpPr>
            <a:spLocks noGrp="1"/>
          </p:cNvSpPr>
          <p:nvPr>
            <p:ph type="subTitle" idx="1"/>
          </p:nvPr>
        </p:nvSpPr>
        <p:spPr>
          <a:xfrm>
            <a:off x="1821481" y="3430800"/>
            <a:ext cx="8534400" cy="1080000"/>
          </a:xfrm>
        </p:spPr>
        <p:txBody>
          <a:bodyPr/>
          <a:lstStyle>
            <a:lvl1pPr marL="0" indent="0" algn="ctr">
              <a:buNone/>
              <a:defRPr sz="2000">
                <a:solidFill>
                  <a:srgbClr val="B3B3B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sv-SE"/>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b="26301"/>
          <a:stretch/>
        </p:blipFill>
        <p:spPr>
          <a:xfrm>
            <a:off x="5052207" y="5881626"/>
            <a:ext cx="1991586" cy="383549"/>
          </a:xfrm>
          <a:prstGeom prst="rect">
            <a:avLst/>
          </a:prstGeom>
        </p:spPr>
      </p:pic>
    </p:spTree>
    <p:extLst>
      <p:ext uri="{BB962C8B-B14F-4D97-AF65-F5344CB8AC3E}">
        <p14:creationId xmlns:p14="http://schemas.microsoft.com/office/powerpoint/2010/main" val="895173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sv-SE"/>
          </a:p>
        </p:txBody>
      </p:sp>
      <p:sp>
        <p:nvSpPr>
          <p:cNvPr id="3" name="Slide Number Placeholder 2"/>
          <p:cNvSpPr>
            <a:spLocks noGrp="1"/>
          </p:cNvSpPr>
          <p:nvPr>
            <p:ph type="sldNum" sz="quarter" idx="10"/>
          </p:nvPr>
        </p:nvSpPr>
        <p:spPr/>
        <p:txBody>
          <a:bodyPr/>
          <a:lstStyle/>
          <a:p>
            <a:fld id="{7BEAD04A-2A38-49F6-A735-1C7EA07A3DC4}" type="slidenum">
              <a:rPr lang="sv-SE" smtClean="0"/>
              <a:pPr/>
              <a:t>‹#›</a:t>
            </a:fld>
            <a:endParaRPr lang="sv-SE"/>
          </a:p>
        </p:txBody>
      </p:sp>
      <p:sp>
        <p:nvSpPr>
          <p:cNvPr id="4" name="Date Placeholder 3"/>
          <p:cNvSpPr>
            <a:spLocks noGrp="1"/>
          </p:cNvSpPr>
          <p:nvPr>
            <p:ph type="dt" sz="half" idx="11"/>
          </p:nvPr>
        </p:nvSpPr>
        <p:spPr/>
        <p:txBody>
          <a:bodyPr/>
          <a:lstStyle/>
          <a:p>
            <a:endParaRPr lang="sv-SE"/>
          </a:p>
        </p:txBody>
      </p:sp>
    </p:spTree>
    <p:extLst>
      <p:ext uri="{BB962C8B-B14F-4D97-AF65-F5344CB8AC3E}">
        <p14:creationId xmlns:p14="http://schemas.microsoft.com/office/powerpoint/2010/main" val="1008002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Last Page">
    <p:spTree>
      <p:nvGrpSpPr>
        <p:cNvPr id="1" name=""/>
        <p:cNvGrpSpPr/>
        <p:nvPr/>
      </p:nvGrpSpPr>
      <p:grpSpPr>
        <a:xfrm>
          <a:off x="0" y="0"/>
          <a:ext cx="0" cy="0"/>
          <a:chOff x="0" y="0"/>
          <a:chExt cx="0" cy="0"/>
        </a:xfrm>
      </p:grpSpPr>
      <p:sp>
        <p:nvSpPr>
          <p:cNvPr id="2" name="Title 1"/>
          <p:cNvSpPr>
            <a:spLocks noGrp="1"/>
          </p:cNvSpPr>
          <p:nvPr>
            <p:ph type="ctrTitle"/>
          </p:nvPr>
        </p:nvSpPr>
        <p:spPr>
          <a:xfrm>
            <a:off x="624000" y="2638800"/>
            <a:ext cx="10848000" cy="432000"/>
          </a:xfrm>
        </p:spPr>
        <p:txBody>
          <a:bodyPr>
            <a:noAutofit/>
          </a:bodyPr>
          <a:lstStyle>
            <a:lvl1pPr algn="ctr">
              <a:defRPr sz="4800"/>
            </a:lvl1pPr>
          </a:lstStyle>
          <a:p>
            <a:r>
              <a:rPr lang="en-US"/>
              <a:t>Click to edit Master title style</a:t>
            </a:r>
            <a:endParaRPr lang="sv-SE"/>
          </a:p>
        </p:txBody>
      </p:sp>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val="0"/>
              </a:ext>
            </a:extLst>
          </a:blip>
          <a:srcRect b="26301"/>
          <a:stretch/>
        </p:blipFill>
        <p:spPr>
          <a:xfrm>
            <a:off x="5052207" y="5881626"/>
            <a:ext cx="1991586" cy="383549"/>
          </a:xfrm>
          <a:prstGeom prst="rect">
            <a:avLst/>
          </a:prstGeom>
        </p:spPr>
      </p:pic>
    </p:spTree>
    <p:extLst>
      <p:ext uri="{BB962C8B-B14F-4D97-AF65-F5344CB8AC3E}">
        <p14:creationId xmlns:p14="http://schemas.microsoft.com/office/powerpoint/2010/main" val="22453992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Lindex Text Right">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6016980" y="372207"/>
            <a:ext cx="5517865" cy="1435265"/>
          </a:xfrm>
          <a:prstGeom prst="rect">
            <a:avLst/>
          </a:prstGeom>
        </p:spPr>
        <p:txBody>
          <a:bodyPr vert="horz" lIns="91440" tIns="45720" rIns="91440" bIns="45720" rtlCol="0" anchor="b">
            <a:normAutofit/>
          </a:bodyPr>
          <a:lstStyle>
            <a:lvl1pPr algn="l">
              <a:defRPr sz="3600" b="0" i="1">
                <a:latin typeface="Times"/>
                <a:cs typeface="Times"/>
              </a:defRPr>
            </a:lvl1pPr>
          </a:lstStyle>
          <a:p>
            <a:r>
              <a:rPr lang="sv-SE" err="1"/>
              <a:t>Click</a:t>
            </a:r>
            <a:r>
              <a:rPr lang="sv-SE"/>
              <a:t> </a:t>
            </a:r>
            <a:r>
              <a:rPr lang="sv-SE" err="1"/>
              <a:t>to</a:t>
            </a:r>
            <a:r>
              <a:rPr lang="sv-SE"/>
              <a:t> </a:t>
            </a:r>
            <a:r>
              <a:rPr lang="sv-SE" err="1"/>
              <a:t>add</a:t>
            </a:r>
            <a:r>
              <a:rPr lang="sv-SE"/>
              <a:t> text</a:t>
            </a:r>
            <a:endParaRPr lang="en-US"/>
          </a:p>
        </p:txBody>
      </p:sp>
      <p:sp>
        <p:nvSpPr>
          <p:cNvPr id="9" name="Picture Placeholder 14"/>
          <p:cNvSpPr>
            <a:spLocks noGrp="1"/>
          </p:cNvSpPr>
          <p:nvPr>
            <p:ph type="pic" sz="quarter" idx="11"/>
          </p:nvPr>
        </p:nvSpPr>
        <p:spPr>
          <a:xfrm>
            <a:off x="416985" y="365125"/>
            <a:ext cx="5357283" cy="5829300"/>
          </a:xfrm>
          <a:prstGeom prst="rect">
            <a:avLst/>
          </a:prstGeom>
        </p:spPr>
        <p:txBody>
          <a:bodyPr vert="horz"/>
          <a:lstStyle/>
          <a:p>
            <a:r>
              <a:rPr lang="sv-SE"/>
              <a:t>Drag picture to placeholder or click icon to add</a:t>
            </a:r>
            <a:endParaRPr lang="en-US"/>
          </a:p>
        </p:txBody>
      </p:sp>
      <p:sp>
        <p:nvSpPr>
          <p:cNvPr id="10" name="Text Placeholder 17"/>
          <p:cNvSpPr>
            <a:spLocks noGrp="1"/>
          </p:cNvSpPr>
          <p:nvPr>
            <p:ph type="body" sz="quarter" idx="12"/>
          </p:nvPr>
        </p:nvSpPr>
        <p:spPr>
          <a:xfrm>
            <a:off x="6016971" y="2133596"/>
            <a:ext cx="5517872" cy="4017962"/>
          </a:xfrm>
          <a:prstGeom prst="rect">
            <a:avLst/>
          </a:prstGeom>
        </p:spPr>
        <p:txBody>
          <a:bodyPr vert="horz"/>
          <a:lstStyle>
            <a:lvl1pPr marL="0" indent="0">
              <a:buNone/>
              <a:defRPr sz="1300">
                <a:latin typeface="Arial"/>
                <a:cs typeface="Arial"/>
              </a:defRPr>
            </a:lvl1pPr>
          </a:lstStyle>
          <a:p>
            <a:pPr lvl="0"/>
            <a:r>
              <a:rPr lang="sv-SE" err="1"/>
              <a:t>Click</a:t>
            </a:r>
            <a:r>
              <a:rPr lang="sv-SE"/>
              <a:t> </a:t>
            </a:r>
            <a:r>
              <a:rPr lang="sv-SE" err="1"/>
              <a:t>to</a:t>
            </a:r>
            <a:r>
              <a:rPr lang="sv-SE"/>
              <a:t> </a:t>
            </a:r>
            <a:r>
              <a:rPr lang="sv-SE" err="1"/>
              <a:t>edit</a:t>
            </a:r>
            <a:r>
              <a:rPr lang="sv-SE"/>
              <a:t> Master text </a:t>
            </a:r>
            <a:r>
              <a:rPr lang="sv-SE" err="1"/>
              <a:t>styles</a:t>
            </a:r>
            <a:endParaRPr lang="sv-SE"/>
          </a:p>
        </p:txBody>
      </p:sp>
      <p:cxnSp>
        <p:nvCxnSpPr>
          <p:cNvPr id="14" name="Straight Connector 13"/>
          <p:cNvCxnSpPr/>
          <p:nvPr userDrawn="1"/>
        </p:nvCxnSpPr>
        <p:spPr>
          <a:xfrm>
            <a:off x="6186311" y="1879602"/>
            <a:ext cx="6048000"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107775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Lindex 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20995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99"/>
        <p:cNvGrpSpPr/>
        <p:nvPr/>
      </p:nvGrpSpPr>
      <p:grpSpPr>
        <a:xfrm>
          <a:off x="0" y="0"/>
          <a:ext cx="0" cy="0"/>
          <a:chOff x="0" y="0"/>
          <a:chExt cx="0" cy="0"/>
        </a:xfrm>
      </p:grpSpPr>
      <p:sp>
        <p:nvSpPr>
          <p:cNvPr id="100" name="Google Shape;100;p27"/>
          <p:cNvSpPr txBox="1">
            <a:spLocks noGrp="1"/>
          </p:cNvSpPr>
          <p:nvPr>
            <p:ph type="title"/>
          </p:nvPr>
        </p:nvSpPr>
        <p:spPr>
          <a:xfrm>
            <a:off x="582000" y="274633"/>
            <a:ext cx="11019200" cy="11432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2800"/>
              <a:buNone/>
              <a:defRPr i="0" u="none" strike="noStrike" cap="none"/>
            </a:lvl1pPr>
            <a:lvl2pPr marL="0" marR="0" lvl="1" indent="0" algn="ctr" rtl="0">
              <a:spcBef>
                <a:spcPts val="0"/>
              </a:spcBef>
              <a:spcAft>
                <a:spcPts val="0"/>
              </a:spcAft>
              <a:buSzPts val="1400"/>
              <a:buNone/>
              <a:defRPr sz="5867"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SzPts val="1400"/>
              <a:buNone/>
              <a:defRPr sz="5867"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SzPts val="1400"/>
              <a:buNone/>
              <a:defRPr sz="5867"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SzPts val="1400"/>
              <a:buNone/>
              <a:defRPr sz="5867" b="0" i="0" u="none" strike="noStrike" cap="none">
                <a:solidFill>
                  <a:schemeClr val="dk1"/>
                </a:solidFill>
                <a:latin typeface="Calibri"/>
                <a:ea typeface="Calibri"/>
                <a:cs typeface="Calibri"/>
                <a:sym typeface="Calibri"/>
              </a:defRPr>
            </a:lvl5pPr>
            <a:lvl6pPr marL="457249" marR="0" lvl="5" indent="-60" algn="ctr" rtl="0">
              <a:spcBef>
                <a:spcPts val="0"/>
              </a:spcBef>
              <a:spcAft>
                <a:spcPts val="0"/>
              </a:spcAft>
              <a:buSzPts val="1400"/>
              <a:buNone/>
              <a:defRPr sz="5867" b="0" i="0" u="none" strike="noStrike" cap="none">
                <a:solidFill>
                  <a:schemeClr val="dk1"/>
                </a:solidFill>
                <a:latin typeface="Calibri"/>
                <a:ea typeface="Calibri"/>
                <a:cs typeface="Calibri"/>
                <a:sym typeface="Calibri"/>
              </a:defRPr>
            </a:lvl6pPr>
            <a:lvl7pPr marL="914498" marR="0" lvl="6" indent="-121" algn="ctr" rtl="0">
              <a:spcBef>
                <a:spcPts val="0"/>
              </a:spcBef>
              <a:spcAft>
                <a:spcPts val="0"/>
              </a:spcAft>
              <a:buSzPts val="1400"/>
              <a:buNone/>
              <a:defRPr sz="5867" b="0" i="0" u="none" strike="noStrike" cap="none">
                <a:solidFill>
                  <a:schemeClr val="dk1"/>
                </a:solidFill>
                <a:latin typeface="Calibri"/>
                <a:ea typeface="Calibri"/>
                <a:cs typeface="Calibri"/>
                <a:sym typeface="Calibri"/>
              </a:defRPr>
            </a:lvl7pPr>
            <a:lvl8pPr marL="1371748" marR="0" lvl="7" indent="-183" algn="ctr" rtl="0">
              <a:spcBef>
                <a:spcPts val="0"/>
              </a:spcBef>
              <a:spcAft>
                <a:spcPts val="0"/>
              </a:spcAft>
              <a:buSzPts val="1400"/>
              <a:buNone/>
              <a:defRPr sz="5867" b="0" i="0" u="none" strike="noStrike" cap="none">
                <a:solidFill>
                  <a:schemeClr val="dk1"/>
                </a:solidFill>
                <a:latin typeface="Calibri"/>
                <a:ea typeface="Calibri"/>
                <a:cs typeface="Calibri"/>
                <a:sym typeface="Calibri"/>
              </a:defRPr>
            </a:lvl8pPr>
            <a:lvl9pPr marL="1828997" marR="0" lvl="8" indent="-243" algn="ctr" rtl="0">
              <a:spcBef>
                <a:spcPts val="0"/>
              </a:spcBef>
              <a:spcAft>
                <a:spcPts val="0"/>
              </a:spcAft>
              <a:buSzPts val="1400"/>
              <a:buNone/>
              <a:defRPr sz="5867"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929206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sv-SE"/>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9" name="Slide Number Placeholder 8"/>
          <p:cNvSpPr>
            <a:spLocks noGrp="1"/>
          </p:cNvSpPr>
          <p:nvPr>
            <p:ph type="sldNum" sz="quarter" idx="12"/>
          </p:nvPr>
        </p:nvSpPr>
        <p:spPr/>
        <p:txBody>
          <a:bodyPr/>
          <a:lstStyle/>
          <a:p>
            <a:fld id="{7BEAD04A-2A38-49F6-A735-1C7EA07A3DC4}" type="slidenum">
              <a:rPr lang="sv-SE" smtClean="0"/>
              <a:t>‹#›</a:t>
            </a:fld>
            <a:endParaRPr lang="sv-SE"/>
          </a:p>
        </p:txBody>
      </p:sp>
      <p:sp>
        <p:nvSpPr>
          <p:cNvPr id="6" name="Platshållare för datum 3"/>
          <p:cNvSpPr>
            <a:spLocks noGrp="1"/>
          </p:cNvSpPr>
          <p:nvPr>
            <p:ph type="dt" sz="half" idx="2"/>
          </p:nvPr>
        </p:nvSpPr>
        <p:spPr>
          <a:xfrm>
            <a:off x="335488" y="6141350"/>
            <a:ext cx="1152000" cy="22320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sv-SE"/>
          </a:p>
        </p:txBody>
      </p:sp>
    </p:spTree>
    <p:extLst>
      <p:ext uri="{BB962C8B-B14F-4D97-AF65-F5344CB8AC3E}">
        <p14:creationId xmlns:p14="http://schemas.microsoft.com/office/powerpoint/2010/main" val="1816821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15413" y="4406903"/>
            <a:ext cx="10363200" cy="1362075"/>
          </a:xfrm>
        </p:spPr>
        <p:txBody>
          <a:bodyPr anchor="t"/>
          <a:lstStyle>
            <a:lvl1pPr algn="l">
              <a:defRPr sz="4000" b="1" cap="all"/>
            </a:lvl1pPr>
          </a:lstStyle>
          <a:p>
            <a:r>
              <a:rPr lang="en-US"/>
              <a:t>Click to edit Master title style</a:t>
            </a:r>
            <a:endParaRPr lang="sv-SE"/>
          </a:p>
        </p:txBody>
      </p:sp>
      <p:sp>
        <p:nvSpPr>
          <p:cNvPr id="3" name="Text Placeholder 2"/>
          <p:cNvSpPr>
            <a:spLocks noGrp="1"/>
          </p:cNvSpPr>
          <p:nvPr>
            <p:ph type="body" idx="1"/>
          </p:nvPr>
        </p:nvSpPr>
        <p:spPr>
          <a:xfrm>
            <a:off x="8154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6" name="Slide Number Placeholder 5"/>
          <p:cNvSpPr>
            <a:spLocks noGrp="1"/>
          </p:cNvSpPr>
          <p:nvPr>
            <p:ph type="sldNum" sz="quarter" idx="12"/>
          </p:nvPr>
        </p:nvSpPr>
        <p:spPr/>
        <p:txBody>
          <a:bodyPr/>
          <a:lstStyle/>
          <a:p>
            <a:fld id="{7BEAD04A-2A38-49F6-A735-1C7EA07A3DC4}" type="slidenum">
              <a:rPr lang="sv-SE" smtClean="0"/>
              <a:t>‹#›</a:t>
            </a:fld>
            <a:endParaRPr lang="sv-SE"/>
          </a:p>
        </p:txBody>
      </p:sp>
      <p:sp>
        <p:nvSpPr>
          <p:cNvPr id="8" name="Platshållare för datum 3"/>
          <p:cNvSpPr>
            <a:spLocks noGrp="1"/>
          </p:cNvSpPr>
          <p:nvPr>
            <p:ph type="dt" sz="half" idx="2"/>
          </p:nvPr>
        </p:nvSpPr>
        <p:spPr>
          <a:xfrm>
            <a:off x="335488" y="6141350"/>
            <a:ext cx="1152000" cy="22320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sv-SE"/>
          </a:p>
        </p:txBody>
      </p:sp>
    </p:spTree>
    <p:extLst>
      <p:ext uri="{BB962C8B-B14F-4D97-AF65-F5344CB8AC3E}">
        <p14:creationId xmlns:p14="http://schemas.microsoft.com/office/powerpoint/2010/main" val="1383253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sv-SE"/>
          </a:p>
        </p:txBody>
      </p:sp>
      <p:sp>
        <p:nvSpPr>
          <p:cNvPr id="3" name="Content Placeholder 2"/>
          <p:cNvSpPr>
            <a:spLocks noGrp="1"/>
          </p:cNvSpPr>
          <p:nvPr>
            <p:ph sz="half" idx="1"/>
          </p:nvPr>
        </p:nvSpPr>
        <p:spPr>
          <a:xfrm>
            <a:off x="720000" y="1412776"/>
            <a:ext cx="5384800" cy="4464149"/>
          </a:xfrm>
        </p:spPr>
        <p:txBody>
          <a:bodyPr/>
          <a:lstStyle>
            <a:lvl1pPr>
              <a:defRPr sz="18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Content Placeholder 3"/>
          <p:cNvSpPr>
            <a:spLocks noGrp="1"/>
          </p:cNvSpPr>
          <p:nvPr>
            <p:ph sz="half" idx="2"/>
          </p:nvPr>
        </p:nvSpPr>
        <p:spPr>
          <a:xfrm>
            <a:off x="6197600" y="1412776"/>
            <a:ext cx="5384800" cy="4464149"/>
          </a:xfrm>
        </p:spPr>
        <p:txBody>
          <a:bodyPr/>
          <a:lstStyle>
            <a:lvl1pPr>
              <a:defRPr sz="18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7" name="Slide Number Placeholder 6"/>
          <p:cNvSpPr>
            <a:spLocks noGrp="1"/>
          </p:cNvSpPr>
          <p:nvPr>
            <p:ph type="sldNum" sz="quarter" idx="12"/>
          </p:nvPr>
        </p:nvSpPr>
        <p:spPr/>
        <p:txBody>
          <a:bodyPr/>
          <a:lstStyle/>
          <a:p>
            <a:fld id="{7BEAD04A-2A38-49F6-A735-1C7EA07A3DC4}" type="slidenum">
              <a:rPr lang="sv-SE" smtClean="0"/>
              <a:t>‹#›</a:t>
            </a:fld>
            <a:endParaRPr lang="sv-SE"/>
          </a:p>
        </p:txBody>
      </p:sp>
      <p:sp>
        <p:nvSpPr>
          <p:cNvPr id="9" name="Platshållare för datum 3"/>
          <p:cNvSpPr>
            <a:spLocks noGrp="1"/>
          </p:cNvSpPr>
          <p:nvPr>
            <p:ph type="dt" sz="half" idx="13"/>
          </p:nvPr>
        </p:nvSpPr>
        <p:spPr>
          <a:xfrm>
            <a:off x="335488" y="6141350"/>
            <a:ext cx="1152000" cy="22320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sv-SE"/>
          </a:p>
        </p:txBody>
      </p:sp>
    </p:spTree>
    <p:extLst>
      <p:ext uri="{BB962C8B-B14F-4D97-AF65-F5344CB8AC3E}">
        <p14:creationId xmlns:p14="http://schemas.microsoft.com/office/powerpoint/2010/main" val="26675980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ullet list and pictur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sv-SE"/>
          </a:p>
        </p:txBody>
      </p:sp>
      <p:sp>
        <p:nvSpPr>
          <p:cNvPr id="3" name="Content Placeholder 2"/>
          <p:cNvSpPr>
            <a:spLocks noGrp="1"/>
          </p:cNvSpPr>
          <p:nvPr>
            <p:ph sz="half" idx="1"/>
          </p:nvPr>
        </p:nvSpPr>
        <p:spPr>
          <a:xfrm>
            <a:off x="720000" y="1412776"/>
            <a:ext cx="5384800" cy="4464149"/>
          </a:xfrm>
        </p:spPr>
        <p:txBody>
          <a:bodyPr/>
          <a:lstStyle>
            <a:lvl1pPr>
              <a:defRPr sz="18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7" name="Slide Number Placeholder 6"/>
          <p:cNvSpPr>
            <a:spLocks noGrp="1"/>
          </p:cNvSpPr>
          <p:nvPr>
            <p:ph type="sldNum" sz="quarter" idx="12"/>
          </p:nvPr>
        </p:nvSpPr>
        <p:spPr/>
        <p:txBody>
          <a:bodyPr/>
          <a:lstStyle/>
          <a:p>
            <a:fld id="{7BEAD04A-2A38-49F6-A735-1C7EA07A3DC4}" type="slidenum">
              <a:rPr lang="sv-SE" smtClean="0"/>
              <a:t>‹#›</a:t>
            </a:fld>
            <a:endParaRPr lang="sv-SE"/>
          </a:p>
        </p:txBody>
      </p:sp>
      <p:sp>
        <p:nvSpPr>
          <p:cNvPr id="6" name="Picture Placeholder 5"/>
          <p:cNvSpPr>
            <a:spLocks noGrp="1"/>
          </p:cNvSpPr>
          <p:nvPr>
            <p:ph type="pic" sz="quarter" idx="13"/>
          </p:nvPr>
        </p:nvSpPr>
        <p:spPr>
          <a:xfrm>
            <a:off x="6196800" y="1411200"/>
            <a:ext cx="5385600" cy="4464000"/>
          </a:xfrm>
        </p:spPr>
        <p:txBody>
          <a:bodyPr/>
          <a:lstStyle/>
          <a:p>
            <a:r>
              <a:rPr lang="en-US"/>
              <a:t>Click icon to add picture</a:t>
            </a:r>
            <a:endParaRPr lang="sv-SE"/>
          </a:p>
        </p:txBody>
      </p:sp>
      <p:sp>
        <p:nvSpPr>
          <p:cNvPr id="10" name="Platshållare för datum 3"/>
          <p:cNvSpPr>
            <a:spLocks noGrp="1"/>
          </p:cNvSpPr>
          <p:nvPr>
            <p:ph type="dt" sz="half" idx="2"/>
          </p:nvPr>
        </p:nvSpPr>
        <p:spPr>
          <a:xfrm>
            <a:off x="335488" y="6141350"/>
            <a:ext cx="1152000" cy="22320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sv-SE"/>
          </a:p>
        </p:txBody>
      </p:sp>
    </p:spTree>
    <p:extLst>
      <p:ext uri="{BB962C8B-B14F-4D97-AF65-F5344CB8AC3E}">
        <p14:creationId xmlns:p14="http://schemas.microsoft.com/office/powerpoint/2010/main" val="11837692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arge picture">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0" y="0"/>
            <a:ext cx="12192000" cy="6858000"/>
          </a:xfrm>
        </p:spPr>
        <p:txBody>
          <a:bodyPr/>
          <a:lstStyle/>
          <a:p>
            <a:r>
              <a:rPr lang="en-US"/>
              <a:t>Click icon to add picture</a:t>
            </a:r>
            <a:endParaRPr lang="sv-SE"/>
          </a:p>
        </p:txBody>
      </p:sp>
      <p:sp>
        <p:nvSpPr>
          <p:cNvPr id="4" name="Slide Number Placeholder 3"/>
          <p:cNvSpPr>
            <a:spLocks noGrp="1"/>
          </p:cNvSpPr>
          <p:nvPr>
            <p:ph type="sldNum" sz="quarter" idx="12"/>
          </p:nvPr>
        </p:nvSpPr>
        <p:spPr/>
        <p:txBody>
          <a:bodyPr/>
          <a:lstStyle/>
          <a:p>
            <a:fld id="{7BEAD04A-2A38-49F6-A735-1C7EA07A3DC4}" type="slidenum">
              <a:rPr lang="sv-SE" smtClean="0"/>
              <a:t>‹#›</a:t>
            </a:fld>
            <a:endParaRPr lang="sv-SE"/>
          </a:p>
        </p:txBody>
      </p:sp>
      <p:sp>
        <p:nvSpPr>
          <p:cNvPr id="7" name="Platshållare för datum 3"/>
          <p:cNvSpPr>
            <a:spLocks noGrp="1"/>
          </p:cNvSpPr>
          <p:nvPr>
            <p:ph type="dt" sz="half" idx="2"/>
          </p:nvPr>
        </p:nvSpPr>
        <p:spPr>
          <a:xfrm>
            <a:off x="335488" y="6141350"/>
            <a:ext cx="1152000" cy="22320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sv-SE"/>
          </a:p>
        </p:txBody>
      </p:sp>
    </p:spTree>
    <p:extLst>
      <p:ext uri="{BB962C8B-B14F-4D97-AF65-F5344CB8AC3E}">
        <p14:creationId xmlns:p14="http://schemas.microsoft.com/office/powerpoint/2010/main" val="41459058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sv-SE"/>
          </a:p>
        </p:txBody>
      </p:sp>
      <p:sp>
        <p:nvSpPr>
          <p:cNvPr id="5" name="Slide Number Placeholder 4"/>
          <p:cNvSpPr>
            <a:spLocks noGrp="1"/>
          </p:cNvSpPr>
          <p:nvPr>
            <p:ph type="sldNum" sz="quarter" idx="12"/>
          </p:nvPr>
        </p:nvSpPr>
        <p:spPr/>
        <p:txBody>
          <a:bodyPr/>
          <a:lstStyle/>
          <a:p>
            <a:fld id="{7BEAD04A-2A38-49F6-A735-1C7EA07A3DC4}" type="slidenum">
              <a:rPr lang="sv-SE" smtClean="0"/>
              <a:t>‹#›</a:t>
            </a:fld>
            <a:endParaRPr lang="sv-SE"/>
          </a:p>
        </p:txBody>
      </p:sp>
      <p:sp>
        <p:nvSpPr>
          <p:cNvPr id="7" name="Platshållare för datum 3"/>
          <p:cNvSpPr>
            <a:spLocks noGrp="1"/>
          </p:cNvSpPr>
          <p:nvPr>
            <p:ph type="dt" sz="half" idx="2"/>
          </p:nvPr>
        </p:nvSpPr>
        <p:spPr>
          <a:xfrm>
            <a:off x="335488" y="6141350"/>
            <a:ext cx="1152000" cy="22320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sv-SE"/>
          </a:p>
        </p:txBody>
      </p:sp>
    </p:spTree>
    <p:extLst>
      <p:ext uri="{BB962C8B-B14F-4D97-AF65-F5344CB8AC3E}">
        <p14:creationId xmlns:p14="http://schemas.microsoft.com/office/powerpoint/2010/main" val="26375972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large pictur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sv-SE"/>
          </a:p>
        </p:txBody>
      </p:sp>
      <p:sp>
        <p:nvSpPr>
          <p:cNvPr id="5" name="Slide Number Placeholder 4"/>
          <p:cNvSpPr>
            <a:spLocks noGrp="1"/>
          </p:cNvSpPr>
          <p:nvPr>
            <p:ph type="sldNum" sz="quarter" idx="12"/>
          </p:nvPr>
        </p:nvSpPr>
        <p:spPr/>
        <p:txBody>
          <a:bodyPr/>
          <a:lstStyle/>
          <a:p>
            <a:fld id="{7BEAD04A-2A38-49F6-A735-1C7EA07A3DC4}" type="slidenum">
              <a:rPr lang="sv-SE" smtClean="0"/>
              <a:t>‹#›</a:t>
            </a:fld>
            <a:endParaRPr lang="sv-SE"/>
          </a:p>
        </p:txBody>
      </p:sp>
      <p:sp>
        <p:nvSpPr>
          <p:cNvPr id="7" name="Picture Placeholder 6"/>
          <p:cNvSpPr>
            <a:spLocks noGrp="1"/>
          </p:cNvSpPr>
          <p:nvPr>
            <p:ph type="pic" sz="quarter" idx="13"/>
          </p:nvPr>
        </p:nvSpPr>
        <p:spPr>
          <a:xfrm>
            <a:off x="720000" y="1433513"/>
            <a:ext cx="10848000" cy="4443412"/>
          </a:xfrm>
        </p:spPr>
        <p:txBody>
          <a:bodyPr/>
          <a:lstStyle/>
          <a:p>
            <a:r>
              <a:rPr lang="en-US"/>
              <a:t>Click icon to add picture</a:t>
            </a:r>
            <a:endParaRPr lang="sv-SE"/>
          </a:p>
        </p:txBody>
      </p:sp>
      <p:sp>
        <p:nvSpPr>
          <p:cNvPr id="9" name="Platshållare för datum 3"/>
          <p:cNvSpPr>
            <a:spLocks noGrp="1"/>
          </p:cNvSpPr>
          <p:nvPr>
            <p:ph type="dt" sz="half" idx="2"/>
          </p:nvPr>
        </p:nvSpPr>
        <p:spPr>
          <a:xfrm>
            <a:off x="335488" y="6141350"/>
            <a:ext cx="1152000" cy="22320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sv-SE"/>
          </a:p>
        </p:txBody>
      </p:sp>
    </p:spTree>
    <p:extLst>
      <p:ext uri="{BB962C8B-B14F-4D97-AF65-F5344CB8AC3E}">
        <p14:creationId xmlns:p14="http://schemas.microsoft.com/office/powerpoint/2010/main" val="1255980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7086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0000" y="619200"/>
            <a:ext cx="10848000" cy="432000"/>
          </a:xfrm>
          <a:prstGeom prst="rect">
            <a:avLst/>
          </a:prstGeom>
        </p:spPr>
        <p:txBody>
          <a:bodyPr vert="horz" lIns="91440" tIns="45720" rIns="91440" bIns="45720" rtlCol="0" anchor="ctr">
            <a:noAutofit/>
          </a:bodyPr>
          <a:lstStyle/>
          <a:p>
            <a:r>
              <a:rPr lang="en-US"/>
              <a:t>Click to edit Master title style</a:t>
            </a:r>
            <a:endParaRPr lang="sv-SE"/>
          </a:p>
        </p:txBody>
      </p:sp>
      <p:sp>
        <p:nvSpPr>
          <p:cNvPr id="3" name="Text Placeholder 2"/>
          <p:cNvSpPr>
            <a:spLocks noGrp="1"/>
          </p:cNvSpPr>
          <p:nvPr>
            <p:ph type="body" idx="1"/>
          </p:nvPr>
        </p:nvSpPr>
        <p:spPr>
          <a:xfrm>
            <a:off x="720000" y="1414800"/>
            <a:ext cx="10848000" cy="4464000"/>
          </a:xfrm>
          <a:prstGeom prst="rect">
            <a:avLst/>
          </a:prstGeom>
        </p:spPr>
        <p:txBody>
          <a:bodyPr vert="horz" lIns="91440" tIns="45720" rIns="9144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6" name="Slide Number Placeholder 5"/>
          <p:cNvSpPr>
            <a:spLocks noGrp="1"/>
          </p:cNvSpPr>
          <p:nvPr>
            <p:ph type="sldNum" sz="quarter" idx="4"/>
          </p:nvPr>
        </p:nvSpPr>
        <p:spPr>
          <a:xfrm>
            <a:off x="335361" y="6309320"/>
            <a:ext cx="820267" cy="223200"/>
          </a:xfrm>
          <a:prstGeom prst="rect">
            <a:avLst/>
          </a:prstGeom>
        </p:spPr>
        <p:txBody>
          <a:bodyPr vert="horz" lIns="91440" tIns="45720" rIns="91440" bIns="45720" rtlCol="0" anchor="ctr"/>
          <a:lstStyle>
            <a:lvl1pPr algn="l">
              <a:defRPr sz="1000">
                <a:solidFill>
                  <a:schemeClr val="tx1">
                    <a:tint val="75000"/>
                  </a:schemeClr>
                </a:solidFill>
              </a:defRPr>
            </a:lvl1pPr>
          </a:lstStyle>
          <a:p>
            <a:fld id="{7BEAD04A-2A38-49F6-A735-1C7EA07A3DC4}" type="slidenum">
              <a:rPr lang="sv-SE" smtClean="0"/>
              <a:pPr/>
              <a:t>‹#›</a:t>
            </a:fld>
            <a:endParaRPr lang="sv-SE"/>
          </a:p>
        </p:txBody>
      </p:sp>
      <p:sp>
        <p:nvSpPr>
          <p:cNvPr id="9" name="Platshållare för datum 3"/>
          <p:cNvSpPr>
            <a:spLocks noGrp="1"/>
          </p:cNvSpPr>
          <p:nvPr>
            <p:ph type="dt" sz="half" idx="2"/>
          </p:nvPr>
        </p:nvSpPr>
        <p:spPr>
          <a:xfrm>
            <a:off x="335488" y="6141350"/>
            <a:ext cx="1152000" cy="22320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sv-SE" dirty="0"/>
          </a:p>
        </p:txBody>
      </p:sp>
      <p:pic>
        <p:nvPicPr>
          <p:cNvPr id="10" name="Picture 9"/>
          <p:cNvPicPr>
            <a:picLocks noChangeAspect="1"/>
          </p:cNvPicPr>
          <p:nvPr userDrawn="1"/>
        </p:nvPicPr>
        <p:blipFill rotWithShape="1">
          <a:blip r:embed="rId16" cstate="print">
            <a:extLst>
              <a:ext uri="{28A0092B-C50C-407E-A947-70E740481C1C}">
                <a14:useLocalDpi xmlns:a14="http://schemas.microsoft.com/office/drawing/2010/main" val="0"/>
              </a:ext>
            </a:extLst>
          </a:blip>
          <a:srcRect b="26301"/>
          <a:stretch/>
        </p:blipFill>
        <p:spPr>
          <a:xfrm>
            <a:off x="5158023" y="6477102"/>
            <a:ext cx="923577" cy="177867"/>
          </a:xfrm>
          <a:prstGeom prst="rect">
            <a:avLst/>
          </a:prstGeom>
        </p:spPr>
      </p:pic>
    </p:spTree>
    <p:extLst>
      <p:ext uri="{BB962C8B-B14F-4D97-AF65-F5344CB8AC3E}">
        <p14:creationId xmlns:p14="http://schemas.microsoft.com/office/powerpoint/2010/main" val="3383099688"/>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6" r:id="rId10"/>
    <p:sldLayoutId id="2147483674" r:id="rId11"/>
    <p:sldLayoutId id="2147483675" r:id="rId12"/>
    <p:sldLayoutId id="2147483677" r:id="rId13"/>
    <p:sldLayoutId id="2147483678" r:id="rId14"/>
  </p:sldLayoutIdLst>
  <p:hf sldNum="0" hdr="0" ftr="0" dt="0"/>
  <p:txStyles>
    <p:titleStyle>
      <a:lvl1pPr algn="l" defTabSz="914400" rtl="0" eaLnBrk="1" latinLnBrk="0" hangingPunct="1">
        <a:spcBef>
          <a:spcPct val="0"/>
        </a:spcBef>
        <a:buNone/>
        <a:defRPr sz="3600" i="1" kern="1200">
          <a:solidFill>
            <a:schemeClr val="tx1"/>
          </a:solidFill>
          <a:latin typeface="+mj-lt"/>
          <a:ea typeface="+mj-ea"/>
          <a:cs typeface="+mj-cs"/>
        </a:defRPr>
      </a:lvl1pPr>
    </p:titleStyle>
    <p:bodyStyle>
      <a:lvl1pPr marL="342900" indent="-342900" algn="l" defTabSz="914400" rtl="0" eaLnBrk="1" latinLnBrk="0" hangingPunct="1">
        <a:spcBef>
          <a:spcPts val="24"/>
        </a:spcBef>
        <a:buFont typeface="Arial" pitchFamily="34" charset="0"/>
        <a:buChar char="•"/>
        <a:defRPr sz="1800" kern="1200">
          <a:solidFill>
            <a:schemeClr val="tx1"/>
          </a:solidFill>
          <a:latin typeface="+mn-lt"/>
          <a:ea typeface="+mn-ea"/>
          <a:cs typeface="+mn-cs"/>
        </a:defRPr>
      </a:lvl1pPr>
      <a:lvl2pPr marL="666000" indent="-3240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2pPr>
      <a:lvl3pPr marL="990000" indent="-3240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314000" indent="-3240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1638000" indent="-3240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7"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8.emf"/></Relationships>
</file>

<file path=ppt/slides/_rels/slide1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emf"/><Relationship Id="rId7" Type="http://schemas.openxmlformats.org/officeDocument/2006/relationships/image" Target="../media/image19.em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8.emf"/><Relationship Id="rId9"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26.jp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customXml" Target="../ink/ink1.xml"/><Relationship Id="rId7"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image" Target="../media/image4.emf"/><Relationship Id="rId5" Type="http://schemas.openxmlformats.org/officeDocument/2006/relationships/customXml" Target="../ink/ink2.xml"/><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1.jp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emf"/><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t="14603"/>
          <a:stretch/>
        </p:blipFill>
        <p:spPr>
          <a:xfrm>
            <a:off x="0" y="-88490"/>
            <a:ext cx="12192000" cy="6946490"/>
          </a:xfrm>
          <a:prstGeom prst="rect">
            <a:avLst/>
          </a:prstGeom>
        </p:spPr>
      </p:pic>
      <p:sp>
        <p:nvSpPr>
          <p:cNvPr id="7" name="Title 1"/>
          <p:cNvSpPr txBox="1">
            <a:spLocks/>
          </p:cNvSpPr>
          <p:nvPr/>
        </p:nvSpPr>
        <p:spPr>
          <a:xfrm>
            <a:off x="818618" y="4712126"/>
            <a:ext cx="3922487" cy="1408793"/>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US" i="1">
              <a:latin typeface="Times New Roman"/>
              <a:cs typeface="Times New Roman"/>
            </a:endParaRPr>
          </a:p>
        </p:txBody>
      </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23734"/>
          <a:stretch/>
        </p:blipFill>
        <p:spPr>
          <a:xfrm>
            <a:off x="8124056" y="6047280"/>
            <a:ext cx="4067944" cy="810720"/>
          </a:xfrm>
          <a:prstGeom prst="rect">
            <a:avLst/>
          </a:prstGeom>
        </p:spPr>
      </p:pic>
      <p:sp>
        <p:nvSpPr>
          <p:cNvPr id="2" name="Rectangle 1"/>
          <p:cNvSpPr/>
          <p:nvPr/>
        </p:nvSpPr>
        <p:spPr>
          <a:xfrm>
            <a:off x="0" y="-88490"/>
            <a:ext cx="12192000" cy="646331"/>
          </a:xfrm>
          <a:prstGeom prst="rect">
            <a:avLst/>
          </a:prstGeom>
          <a:noFill/>
        </p:spPr>
        <p:txBody>
          <a:bodyPr wrap="square" lIns="91440" tIns="45720" rIns="91440" bIns="45720" anchor="t">
            <a:spAutoFit/>
          </a:bodyPr>
          <a:lstStyle/>
          <a:p>
            <a:pPr algn="ctr"/>
            <a:r>
              <a:rPr lang="sv-SE" sz="3600" dirty="0">
                <a:ln w="0"/>
                <a:effectLst>
                  <a:outerShdw blurRad="38100" dist="19050" dir="2700000" algn="tl" rotWithShape="0">
                    <a:schemeClr val="dk1">
                      <a:alpha val="40000"/>
                    </a:schemeClr>
                  </a:outerShdw>
                </a:effectLst>
                <a:latin typeface="+mj-lt"/>
              </a:rPr>
              <a:t>Increase Change with Open Source API Management</a:t>
            </a:r>
            <a:endParaRPr lang="en-US" sz="3600" dirty="0">
              <a:ln w="0"/>
              <a:effectLst>
                <a:outerShdw blurRad="38100" dist="19050" dir="2700000" algn="tl" rotWithShape="0">
                  <a:schemeClr val="dk1">
                    <a:alpha val="40000"/>
                  </a:schemeClr>
                </a:outerShdw>
              </a:effectLst>
              <a:latin typeface="+mj-lt"/>
            </a:endParaRPr>
          </a:p>
        </p:txBody>
      </p:sp>
      <p:sp>
        <p:nvSpPr>
          <p:cNvPr id="3" name="TextBox 2"/>
          <p:cNvSpPr txBox="1"/>
          <p:nvPr/>
        </p:nvSpPr>
        <p:spPr>
          <a:xfrm>
            <a:off x="5336818" y="6120919"/>
            <a:ext cx="1967205" cy="461665"/>
          </a:xfrm>
          <a:prstGeom prst="rect">
            <a:avLst/>
          </a:prstGeom>
          <a:noFill/>
        </p:spPr>
        <p:txBody>
          <a:bodyPr wrap="none" rtlCol="0" anchor="t">
            <a:spAutoFit/>
          </a:bodyPr>
          <a:lstStyle/>
          <a:p>
            <a:r>
              <a:rPr lang="sv-SE" sz="2400" dirty="0"/>
              <a:t>Johan Edling</a:t>
            </a:r>
          </a:p>
        </p:txBody>
      </p:sp>
    </p:spTree>
    <p:extLst>
      <p:ext uri="{BB962C8B-B14F-4D97-AF65-F5344CB8AC3E}">
        <p14:creationId xmlns:p14="http://schemas.microsoft.com/office/powerpoint/2010/main" val="35940129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Mutliple user repositories with WSO2 Identity Server</a:t>
            </a:r>
            <a:endParaRPr lang="sv-SE" dirty="0"/>
          </a:p>
        </p:txBody>
      </p:sp>
      <p:sp>
        <p:nvSpPr>
          <p:cNvPr id="5" name="Rounded Rectangle 4"/>
          <p:cNvSpPr/>
          <p:nvPr/>
        </p:nvSpPr>
        <p:spPr>
          <a:xfrm>
            <a:off x="3146613" y="2296538"/>
            <a:ext cx="1290919"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API Manager Gateway</a:t>
            </a:r>
          </a:p>
        </p:txBody>
      </p:sp>
      <p:sp>
        <p:nvSpPr>
          <p:cNvPr id="7" name="Rounded Rectangle 6"/>
          <p:cNvSpPr/>
          <p:nvPr/>
        </p:nvSpPr>
        <p:spPr>
          <a:xfrm>
            <a:off x="3146613" y="3936974"/>
            <a:ext cx="1290919"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API Manager Gateway</a:t>
            </a:r>
          </a:p>
        </p:txBody>
      </p:sp>
      <p:sp>
        <p:nvSpPr>
          <p:cNvPr id="8" name="Rounded Rectangle 7"/>
          <p:cNvSpPr/>
          <p:nvPr/>
        </p:nvSpPr>
        <p:spPr>
          <a:xfrm>
            <a:off x="7959353" y="2296538"/>
            <a:ext cx="1290919"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Identity Server</a:t>
            </a:r>
          </a:p>
        </p:txBody>
      </p:sp>
      <p:sp>
        <p:nvSpPr>
          <p:cNvPr id="9" name="Rounded Rectangle 8"/>
          <p:cNvSpPr/>
          <p:nvPr/>
        </p:nvSpPr>
        <p:spPr>
          <a:xfrm>
            <a:off x="7959353" y="3936974"/>
            <a:ext cx="1290919"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Identity Server</a:t>
            </a:r>
          </a:p>
        </p:txBody>
      </p:sp>
      <p:sp>
        <p:nvSpPr>
          <p:cNvPr id="10" name="Rounded Rectangle 9"/>
          <p:cNvSpPr/>
          <p:nvPr/>
        </p:nvSpPr>
        <p:spPr>
          <a:xfrm>
            <a:off x="10064346" y="2296538"/>
            <a:ext cx="1290919"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API Manager Store + Publisher</a:t>
            </a:r>
          </a:p>
        </p:txBody>
      </p:sp>
      <p:pic>
        <p:nvPicPr>
          <p:cNvPr id="2050" name="Picture 2" descr="https://upload.wikimedia.org/wikipedia/commons/thumb/d/d2/AWS_Simple_Icons_Networking_Amazon_Elastic_Load_Balancer.svg/600px-AWS_Simple_Icons_Networking_Amazon_Elastic_Load_Balancer.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6288" y="3087267"/>
            <a:ext cx="1129552" cy="112955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https://upload.wikimedia.org/wikipedia/commons/thumb/d/d2/AWS_Simple_Icons_Networking_Amazon_Elastic_Load_Balancer.svg/600px-AWS_Simple_Icons_Networking_Amazon_Elastic_Load_Balancer.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54359" y="3087267"/>
            <a:ext cx="1129552" cy="1129552"/>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Elbow Connector 12"/>
          <p:cNvCxnSpPr>
            <a:stCxn id="2050" idx="3"/>
            <a:endCxn id="5" idx="1"/>
          </p:cNvCxnSpPr>
          <p:nvPr/>
        </p:nvCxnSpPr>
        <p:spPr>
          <a:xfrm flipV="1">
            <a:off x="1855841" y="2841144"/>
            <a:ext cx="1290772" cy="8108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2050" idx="3"/>
            <a:endCxn id="7" idx="1"/>
          </p:cNvCxnSpPr>
          <p:nvPr/>
        </p:nvCxnSpPr>
        <p:spPr>
          <a:xfrm>
            <a:off x="1855841" y="3652044"/>
            <a:ext cx="1290772" cy="82953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5" idx="3"/>
            <a:endCxn id="14" idx="1"/>
          </p:cNvCxnSpPr>
          <p:nvPr/>
        </p:nvCxnSpPr>
        <p:spPr>
          <a:xfrm>
            <a:off x="4437531" y="2841144"/>
            <a:ext cx="1416828" cy="8108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7" idx="3"/>
            <a:endCxn id="14" idx="1"/>
          </p:cNvCxnSpPr>
          <p:nvPr/>
        </p:nvCxnSpPr>
        <p:spPr>
          <a:xfrm flipV="1">
            <a:off x="4437531" y="3652044"/>
            <a:ext cx="1416828" cy="82953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4" idx="3"/>
            <a:endCxn id="8" idx="1"/>
          </p:cNvCxnSpPr>
          <p:nvPr/>
        </p:nvCxnSpPr>
        <p:spPr>
          <a:xfrm flipV="1">
            <a:off x="6983909" y="2841144"/>
            <a:ext cx="975443" cy="8108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14" idx="3"/>
            <a:endCxn id="9" idx="1"/>
          </p:cNvCxnSpPr>
          <p:nvPr/>
        </p:nvCxnSpPr>
        <p:spPr>
          <a:xfrm>
            <a:off x="6983909" y="3652044"/>
            <a:ext cx="975443" cy="82953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25"/>
          <p:cNvSpPr/>
          <p:nvPr/>
        </p:nvSpPr>
        <p:spPr>
          <a:xfrm>
            <a:off x="457202" y="1917373"/>
            <a:ext cx="11214847" cy="1602639"/>
          </a:xfrm>
          <a:prstGeom prst="roundRect">
            <a:avLst/>
          </a:prstGeom>
          <a:noFill/>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t"/>
          <a:lstStyle/>
          <a:p>
            <a:r>
              <a:rPr lang="sv-SE" dirty="0"/>
              <a:t>Active</a:t>
            </a:r>
          </a:p>
        </p:txBody>
      </p:sp>
      <p:sp>
        <p:nvSpPr>
          <p:cNvPr id="28" name="Rounded Rectangle 27"/>
          <p:cNvSpPr/>
          <p:nvPr/>
        </p:nvSpPr>
        <p:spPr>
          <a:xfrm>
            <a:off x="457202" y="3784073"/>
            <a:ext cx="11214847" cy="1659075"/>
          </a:xfrm>
          <a:prstGeom prst="roundRect">
            <a:avLst/>
          </a:prstGeom>
          <a:noFill/>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b"/>
          <a:lstStyle/>
          <a:p>
            <a:r>
              <a:rPr lang="sv-SE" dirty="0"/>
              <a:t>Active</a:t>
            </a:r>
            <a:endParaRPr lang="sv-SE" sz="1600" dirty="0"/>
          </a:p>
        </p:txBody>
      </p:sp>
      <p:sp>
        <p:nvSpPr>
          <p:cNvPr id="3" name="Can 2"/>
          <p:cNvSpPr/>
          <p:nvPr/>
        </p:nvSpPr>
        <p:spPr>
          <a:xfrm>
            <a:off x="10064346" y="5520211"/>
            <a:ext cx="1290919" cy="586596"/>
          </a:xfrm>
          <a:prstGeom prst="can">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Customers</a:t>
            </a:r>
          </a:p>
        </p:txBody>
      </p:sp>
      <p:sp>
        <p:nvSpPr>
          <p:cNvPr id="21" name="Can 20"/>
          <p:cNvSpPr/>
          <p:nvPr/>
        </p:nvSpPr>
        <p:spPr>
          <a:xfrm>
            <a:off x="10064346" y="6183870"/>
            <a:ext cx="1290919" cy="586596"/>
          </a:xfrm>
          <a:prstGeom prst="can">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Employees</a:t>
            </a:r>
          </a:p>
        </p:txBody>
      </p:sp>
      <p:cxnSp>
        <p:nvCxnSpPr>
          <p:cNvPr id="22" name="Elbow Connector 21"/>
          <p:cNvCxnSpPr>
            <a:stCxn id="9" idx="3"/>
            <a:endCxn id="21" idx="2"/>
          </p:cNvCxnSpPr>
          <p:nvPr/>
        </p:nvCxnSpPr>
        <p:spPr>
          <a:xfrm>
            <a:off x="9250271" y="4481579"/>
            <a:ext cx="814076" cy="1995588"/>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p:cNvCxnSpPr>
            <a:stCxn id="9" idx="3"/>
            <a:endCxn id="3" idx="2"/>
          </p:cNvCxnSpPr>
          <p:nvPr/>
        </p:nvCxnSpPr>
        <p:spPr>
          <a:xfrm>
            <a:off x="9250271" y="4481581"/>
            <a:ext cx="814076" cy="1331929"/>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16848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 have learned (so far)</a:t>
            </a:r>
          </a:p>
        </p:txBody>
      </p:sp>
      <p:sp>
        <p:nvSpPr>
          <p:cNvPr id="3" name="Content Placeholder 2"/>
          <p:cNvSpPr>
            <a:spLocks noGrp="1"/>
          </p:cNvSpPr>
          <p:nvPr>
            <p:ph idx="1"/>
          </p:nvPr>
        </p:nvSpPr>
        <p:spPr>
          <a:xfrm>
            <a:off x="720000" y="1414800"/>
            <a:ext cx="6595200" cy="4464000"/>
          </a:xfrm>
        </p:spPr>
        <p:txBody>
          <a:bodyPr/>
          <a:lstStyle/>
          <a:p>
            <a:r>
              <a:rPr lang="en-US" sz="2000" dirty="0"/>
              <a:t>Upgrading is troublesome</a:t>
            </a:r>
          </a:p>
          <a:p>
            <a:endParaRPr lang="en-US" sz="2000" dirty="0"/>
          </a:p>
          <a:p>
            <a:r>
              <a:rPr lang="en-US" sz="2000" dirty="0"/>
              <a:t>Sequence development not intuitive, difficult to debug and generally not developer friendly</a:t>
            </a:r>
          </a:p>
          <a:p>
            <a:endParaRPr lang="en-US" sz="2000" dirty="0"/>
          </a:p>
          <a:p>
            <a:r>
              <a:rPr lang="en-US" sz="2000" dirty="0"/>
              <a:t>Lots of configuration files spread-out over multiple directories</a:t>
            </a:r>
          </a:p>
          <a:p>
            <a:endParaRPr lang="en-US" sz="2000" dirty="0"/>
          </a:p>
          <a:p>
            <a:r>
              <a:rPr lang="en-US" sz="2000" dirty="0"/>
              <a:t>Support is responsive</a:t>
            </a:r>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1441" r="15493"/>
          <a:stretch/>
        </p:blipFill>
        <p:spPr>
          <a:xfrm>
            <a:off x="7608498" y="0"/>
            <a:ext cx="4583502" cy="6858000"/>
          </a:xfrm>
          <a:prstGeom prst="rect">
            <a:avLst/>
          </a:prstGeom>
        </p:spPr>
      </p:pic>
    </p:spTree>
    <p:extLst>
      <p:ext uri="{BB962C8B-B14F-4D97-AF65-F5344CB8AC3E}">
        <p14:creationId xmlns:p14="http://schemas.microsoft.com/office/powerpoint/2010/main" val="34239395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2" name="Straight Arrow Connector 51"/>
          <p:cNvCxnSpPr/>
          <p:nvPr/>
        </p:nvCxnSpPr>
        <p:spPr>
          <a:xfrm>
            <a:off x="2620790" y="2191922"/>
            <a:ext cx="1" cy="661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196B45-9B5B-4065-A5C4-E74A2027887B}"/>
              </a:ext>
            </a:extLst>
          </p:cNvPr>
          <p:cNvSpPr>
            <a:spLocks noGrp="1"/>
          </p:cNvSpPr>
          <p:nvPr>
            <p:ph type="title"/>
          </p:nvPr>
        </p:nvSpPr>
        <p:spPr/>
        <p:txBody>
          <a:bodyPr/>
          <a:lstStyle/>
          <a:p>
            <a:r>
              <a:rPr lang="en-US" dirty="0">
                <a:cs typeface="Times New Roman"/>
              </a:rPr>
              <a:t>App overview</a:t>
            </a:r>
            <a:endParaRPr lang="en-US" dirty="0"/>
          </a:p>
        </p:txBody>
      </p:sp>
      <p:sp>
        <p:nvSpPr>
          <p:cNvPr id="4" name="Rounded Rectangle 3"/>
          <p:cNvSpPr/>
          <p:nvPr/>
        </p:nvSpPr>
        <p:spPr>
          <a:xfrm>
            <a:off x="216021" y="2922421"/>
            <a:ext cx="6095516" cy="573377"/>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400" dirty="0">
                <a:latin typeface="quicksand"/>
              </a:rPr>
              <a:t>WSO2 API Manager Gateway Worker</a:t>
            </a:r>
            <a:endParaRPr lang="en-US" sz="2400"/>
          </a:p>
        </p:txBody>
      </p:sp>
      <p:sp>
        <p:nvSpPr>
          <p:cNvPr id="5" name="Rounded Rectangle 4"/>
          <p:cNvSpPr/>
          <p:nvPr/>
        </p:nvSpPr>
        <p:spPr>
          <a:xfrm>
            <a:off x="7205907" y="2922420"/>
            <a:ext cx="2376319" cy="573377"/>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latin typeface="Quicksand"/>
              </a:rPr>
              <a:t>WSO2 Identity Server</a:t>
            </a:r>
          </a:p>
        </p:txBody>
      </p:sp>
      <p:sp>
        <p:nvSpPr>
          <p:cNvPr id="7" name="Rounded Rectangle 6"/>
          <p:cNvSpPr/>
          <p:nvPr/>
        </p:nvSpPr>
        <p:spPr>
          <a:xfrm>
            <a:off x="9370327" y="2922418"/>
            <a:ext cx="886787"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933" dirty="0">
                <a:latin typeface="Quicksand"/>
              </a:rPr>
              <a:t>Lindex Customer User Store</a:t>
            </a:r>
          </a:p>
        </p:txBody>
      </p:sp>
      <p:sp>
        <p:nvSpPr>
          <p:cNvPr id="3" name="Flowchart: Magnetic Disk 2"/>
          <p:cNvSpPr/>
          <p:nvPr/>
        </p:nvSpPr>
        <p:spPr>
          <a:xfrm>
            <a:off x="10716171" y="2849510"/>
            <a:ext cx="1171253" cy="719191"/>
          </a:xfrm>
          <a:prstGeom prst="flowChartMagneticDisk">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200" dirty="0">
                <a:latin typeface="Quicksand"/>
              </a:rPr>
              <a:t>Lindex Customer</a:t>
            </a:r>
          </a:p>
        </p:txBody>
      </p:sp>
      <p:cxnSp>
        <p:nvCxnSpPr>
          <p:cNvPr id="9" name="Straight Arrow Connector 8"/>
          <p:cNvCxnSpPr>
            <a:stCxn id="7" idx="3"/>
            <a:endCxn id="3" idx="2"/>
          </p:cNvCxnSpPr>
          <p:nvPr/>
        </p:nvCxnSpPr>
        <p:spPr>
          <a:xfrm flipV="1">
            <a:off x="10257114" y="3209106"/>
            <a:ext cx="45905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Flowchart: Magnetic Disk 12"/>
          <p:cNvSpPr/>
          <p:nvPr/>
        </p:nvSpPr>
        <p:spPr>
          <a:xfrm>
            <a:off x="10716171" y="3855389"/>
            <a:ext cx="1171253" cy="719191"/>
          </a:xfrm>
          <a:prstGeom prst="flowChartMagneticDisk">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200" dirty="0">
                <a:latin typeface="Quicksand"/>
              </a:rPr>
              <a:t>Lindex Active DIrectory</a:t>
            </a:r>
            <a:endParaRPr lang="sv-SE" sz="1400" dirty="0">
              <a:latin typeface="Quicksand"/>
            </a:endParaRPr>
          </a:p>
        </p:txBody>
      </p:sp>
      <p:cxnSp>
        <p:nvCxnSpPr>
          <p:cNvPr id="15" name="Elbow Connector 14"/>
          <p:cNvCxnSpPr>
            <a:stCxn id="5" idx="2"/>
            <a:endCxn id="13" idx="2"/>
          </p:cNvCxnSpPr>
          <p:nvPr/>
        </p:nvCxnSpPr>
        <p:spPr>
          <a:xfrm rot="16200000" flipH="1">
            <a:off x="9195526" y="2694337"/>
            <a:ext cx="719188" cy="2322104"/>
          </a:xfrm>
          <a:prstGeom prst="bentConnector2">
            <a:avLst/>
          </a:prstGeom>
          <a:ln>
            <a:prstDash val="sysDash"/>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2717444" y="4140624"/>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Bonus Master</a:t>
            </a:r>
          </a:p>
        </p:txBody>
      </p:sp>
      <p:sp>
        <p:nvSpPr>
          <p:cNvPr id="20" name="Rounded Rectangle 19"/>
          <p:cNvSpPr/>
          <p:nvPr/>
        </p:nvSpPr>
        <p:spPr>
          <a:xfrm>
            <a:off x="87120"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Commerce</a:t>
            </a:r>
          </a:p>
        </p:txBody>
      </p:sp>
      <p:sp>
        <p:nvSpPr>
          <p:cNvPr id="21" name="Rounded Rectangle 20"/>
          <p:cNvSpPr/>
          <p:nvPr/>
        </p:nvSpPr>
        <p:spPr>
          <a:xfrm>
            <a:off x="1351025"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Clustered Sterling Integrator</a:t>
            </a:r>
          </a:p>
        </p:txBody>
      </p:sp>
      <p:sp>
        <p:nvSpPr>
          <p:cNvPr id="22" name="Rounded Rectangle 21"/>
          <p:cNvSpPr/>
          <p:nvPr/>
        </p:nvSpPr>
        <p:spPr>
          <a:xfrm>
            <a:off x="3989115"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Barcode</a:t>
            </a:r>
          </a:p>
        </p:txBody>
      </p:sp>
      <p:sp>
        <p:nvSpPr>
          <p:cNvPr id="23" name="Rounded Rectangle 22"/>
          <p:cNvSpPr/>
          <p:nvPr/>
        </p:nvSpPr>
        <p:spPr>
          <a:xfrm>
            <a:off x="5245745" y="4140621"/>
            <a:ext cx="1138360"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Identification</a:t>
            </a:r>
          </a:p>
        </p:txBody>
      </p:sp>
      <p:sp>
        <p:nvSpPr>
          <p:cNvPr id="27" name="Rounded Rectangle 26"/>
          <p:cNvSpPr/>
          <p:nvPr/>
        </p:nvSpPr>
        <p:spPr>
          <a:xfrm>
            <a:off x="2011104" y="5067318"/>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Master</a:t>
            </a:r>
          </a:p>
        </p:txBody>
      </p:sp>
      <p:sp>
        <p:nvSpPr>
          <p:cNvPr id="28" name="Rounded Rectangle 27"/>
          <p:cNvSpPr/>
          <p:nvPr/>
        </p:nvSpPr>
        <p:spPr>
          <a:xfrm>
            <a:off x="714289"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lindex.com</a:t>
            </a:r>
          </a:p>
        </p:txBody>
      </p:sp>
      <p:sp>
        <p:nvSpPr>
          <p:cNvPr id="29" name="Rounded Rectangle 28"/>
          <p:cNvSpPr/>
          <p:nvPr/>
        </p:nvSpPr>
        <p:spPr>
          <a:xfrm>
            <a:off x="3358233"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Message</a:t>
            </a:r>
          </a:p>
        </p:txBody>
      </p:sp>
      <p:sp>
        <p:nvSpPr>
          <p:cNvPr id="30" name="Rounded Rectangle 29"/>
          <p:cNvSpPr/>
          <p:nvPr/>
        </p:nvSpPr>
        <p:spPr>
          <a:xfrm>
            <a:off x="4604203"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AppInfo</a:t>
            </a:r>
          </a:p>
        </p:txBody>
      </p:sp>
      <p:sp>
        <p:nvSpPr>
          <p:cNvPr id="32" name="Rounded Rectangle 31"/>
          <p:cNvSpPr/>
          <p:nvPr/>
        </p:nvSpPr>
        <p:spPr>
          <a:xfrm>
            <a:off x="10375" y="6009250"/>
            <a:ext cx="1219283"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Fredhopper</a:t>
            </a:r>
          </a:p>
          <a:p>
            <a:pPr algn="ctr"/>
            <a:r>
              <a:rPr lang="sv-SE" sz="1067" dirty="0">
                <a:latin typeface="Quicksand"/>
              </a:rPr>
              <a:t>Merchendising</a:t>
            </a:r>
          </a:p>
        </p:txBody>
      </p:sp>
      <p:sp>
        <p:nvSpPr>
          <p:cNvPr id="33" name="Rounded Rectangle 32"/>
          <p:cNvSpPr/>
          <p:nvPr/>
        </p:nvSpPr>
        <p:spPr>
          <a:xfrm>
            <a:off x="1351025" y="6009250"/>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Adobe Campaign</a:t>
            </a:r>
          </a:p>
        </p:txBody>
      </p:sp>
      <p:sp>
        <p:nvSpPr>
          <p:cNvPr id="34" name="Rounded Rectangle 33"/>
          <p:cNvSpPr/>
          <p:nvPr/>
        </p:nvSpPr>
        <p:spPr>
          <a:xfrm>
            <a:off x="2607656" y="6009249"/>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ERP</a:t>
            </a:r>
          </a:p>
        </p:txBody>
      </p:sp>
      <p:cxnSp>
        <p:nvCxnSpPr>
          <p:cNvPr id="37" name="Elbow Connector 36"/>
          <p:cNvCxnSpPr>
            <a:stCxn id="4" idx="2"/>
            <a:endCxn id="17" idx="0"/>
          </p:cNvCxnSpPr>
          <p:nvPr/>
        </p:nvCxnSpPr>
        <p:spPr>
          <a:xfrm rot="5400000">
            <a:off x="2934649" y="3811491"/>
            <a:ext cx="644825" cy="13439"/>
          </a:xfrm>
          <a:prstGeom prst="bentConnector3">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p:cNvCxnSpPr>
            <a:stCxn id="4" idx="2"/>
            <a:endCxn id="20" idx="0"/>
          </p:cNvCxnSpPr>
          <p:nvPr/>
        </p:nvCxnSpPr>
        <p:spPr>
          <a:xfrm rot="5400000">
            <a:off x="1619485" y="2496328"/>
            <a:ext cx="644824" cy="2643763"/>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4" idx="2"/>
            <a:endCxn id="21" idx="0"/>
          </p:cNvCxnSpPr>
          <p:nvPr/>
        </p:nvCxnSpPr>
        <p:spPr>
          <a:xfrm rot="5400000">
            <a:off x="2251439" y="3128282"/>
            <a:ext cx="644824" cy="1379857"/>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4" idx="2"/>
            <a:endCxn id="22" idx="0"/>
          </p:cNvCxnSpPr>
          <p:nvPr/>
        </p:nvCxnSpPr>
        <p:spPr>
          <a:xfrm rot="16200000" flipH="1">
            <a:off x="3572247" y="3190858"/>
            <a:ext cx="644824" cy="1254703"/>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8" name="Elbow Connector 47"/>
          <p:cNvCxnSpPr>
            <a:stCxn id="4" idx="2"/>
            <a:endCxn id="23" idx="0"/>
          </p:cNvCxnSpPr>
          <p:nvPr/>
        </p:nvCxnSpPr>
        <p:spPr>
          <a:xfrm rot="16200000" flipH="1">
            <a:off x="4216942" y="2542635"/>
            <a:ext cx="644823" cy="2551147"/>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4" idx="2"/>
            <a:endCxn id="30" idx="0"/>
          </p:cNvCxnSpPr>
          <p:nvPr/>
        </p:nvCxnSpPr>
        <p:spPr>
          <a:xfrm rot="16200000" flipH="1">
            <a:off x="3414681" y="3344896"/>
            <a:ext cx="1571519" cy="1873320"/>
          </a:xfrm>
          <a:prstGeom prst="bentConnector3">
            <a:avLst>
              <a:gd name="adj1" fmla="val 2047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4" idx="2"/>
            <a:endCxn id="29" idx="0"/>
          </p:cNvCxnSpPr>
          <p:nvPr/>
        </p:nvCxnSpPr>
        <p:spPr>
          <a:xfrm rot="16200000" flipH="1">
            <a:off x="2791695" y="3967881"/>
            <a:ext cx="1571519" cy="627351"/>
          </a:xfrm>
          <a:prstGeom prst="bentConnector3">
            <a:avLst>
              <a:gd name="adj1" fmla="val 2047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a:stCxn id="4" idx="2"/>
            <a:endCxn id="28" idx="0"/>
          </p:cNvCxnSpPr>
          <p:nvPr/>
        </p:nvCxnSpPr>
        <p:spPr>
          <a:xfrm rot="5400000">
            <a:off x="1469725" y="3273261"/>
            <a:ext cx="1571519" cy="2016593"/>
          </a:xfrm>
          <a:prstGeom prst="bentConnector3">
            <a:avLst>
              <a:gd name="adj1" fmla="val 1989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 idx="2"/>
            <a:endCxn id="27" idx="0"/>
          </p:cNvCxnSpPr>
          <p:nvPr/>
        </p:nvCxnSpPr>
        <p:spPr>
          <a:xfrm rot="5400000">
            <a:off x="2118129" y="3921668"/>
            <a:ext cx="1571520" cy="719779"/>
          </a:xfrm>
          <a:prstGeom prst="bentConnector3">
            <a:avLst>
              <a:gd name="adj1" fmla="val 1989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20" idx="2"/>
            <a:endCxn id="32" idx="0"/>
          </p:cNvCxnSpPr>
          <p:nvPr/>
        </p:nvCxnSpPr>
        <p:spPr>
          <a:xfrm>
            <a:off x="620016" y="4713999"/>
            <a:ext cx="0" cy="12952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1" idx="2"/>
            <a:endCxn id="33" idx="0"/>
          </p:cNvCxnSpPr>
          <p:nvPr/>
        </p:nvCxnSpPr>
        <p:spPr>
          <a:xfrm>
            <a:off x="1883921" y="4713999"/>
            <a:ext cx="0" cy="12952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Elbow Connector 77"/>
          <p:cNvCxnSpPr>
            <a:stCxn id="21" idx="2"/>
            <a:endCxn id="34" idx="0"/>
          </p:cNvCxnSpPr>
          <p:nvPr/>
        </p:nvCxnSpPr>
        <p:spPr>
          <a:xfrm rot="16200000" flipH="1">
            <a:off x="1864613" y="4733307"/>
            <a:ext cx="1295249" cy="1256631"/>
          </a:xfrm>
          <a:prstGeom prst="bentConnector3">
            <a:avLst>
              <a:gd name="adj1" fmla="val 80908"/>
            </a:avLst>
          </a:prstGeom>
          <a:ln w="6350">
            <a:tailEnd type="triangle"/>
          </a:ln>
        </p:spPr>
        <p:style>
          <a:lnRef idx="1">
            <a:schemeClr val="accent1"/>
          </a:lnRef>
          <a:fillRef idx="0">
            <a:schemeClr val="accent1"/>
          </a:fillRef>
          <a:effectRef idx="0">
            <a:schemeClr val="accent1"/>
          </a:effectRef>
          <a:fontRef idx="minor">
            <a:schemeClr val="tx1"/>
          </a:fontRef>
        </p:style>
      </p:cxnSp>
      <p:pic>
        <p:nvPicPr>
          <p:cNvPr id="85" name="Picture 84"/>
          <p:cNvPicPr>
            <a:picLocks noChangeAspect="1"/>
          </p:cNvPicPr>
          <p:nvPr/>
        </p:nvPicPr>
        <p:blipFill>
          <a:blip r:embed="rId3"/>
          <a:stretch>
            <a:fillRect/>
          </a:stretch>
        </p:blipFill>
        <p:spPr>
          <a:xfrm>
            <a:off x="2396296" y="1441961"/>
            <a:ext cx="820872" cy="1007076"/>
          </a:xfrm>
          <a:prstGeom prst="rect">
            <a:avLst/>
          </a:prstGeom>
        </p:spPr>
      </p:pic>
      <p:cxnSp>
        <p:nvCxnSpPr>
          <p:cNvPr id="40" name="Elbow Connector 39"/>
          <p:cNvCxnSpPr>
            <a:stCxn id="4" idx="3"/>
            <a:endCxn id="5" idx="1"/>
          </p:cNvCxnSpPr>
          <p:nvPr/>
        </p:nvCxnSpPr>
        <p:spPr>
          <a:xfrm flipV="1">
            <a:off x="6311536" y="3209109"/>
            <a:ext cx="894371" cy="1"/>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6494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2" name="Straight Arrow Connector 51"/>
          <p:cNvCxnSpPr/>
          <p:nvPr/>
        </p:nvCxnSpPr>
        <p:spPr>
          <a:xfrm>
            <a:off x="2620790" y="2191922"/>
            <a:ext cx="1" cy="661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1895453" y="2213690"/>
            <a:ext cx="1" cy="661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196B45-9B5B-4065-A5C4-E74A2027887B}"/>
              </a:ext>
            </a:extLst>
          </p:cNvPr>
          <p:cNvSpPr>
            <a:spLocks noGrp="1"/>
          </p:cNvSpPr>
          <p:nvPr>
            <p:ph type="title"/>
          </p:nvPr>
        </p:nvSpPr>
        <p:spPr/>
        <p:txBody>
          <a:bodyPr/>
          <a:lstStyle/>
          <a:p>
            <a:r>
              <a:rPr lang="en-US" dirty="0">
                <a:cs typeface="Times New Roman"/>
              </a:rPr>
              <a:t>Extended overview</a:t>
            </a:r>
            <a:endParaRPr lang="en-US" dirty="0"/>
          </a:p>
        </p:txBody>
      </p:sp>
      <p:sp>
        <p:nvSpPr>
          <p:cNvPr id="4" name="Rounded Rectangle 3"/>
          <p:cNvSpPr/>
          <p:nvPr/>
        </p:nvSpPr>
        <p:spPr>
          <a:xfrm>
            <a:off x="216021" y="2922421"/>
            <a:ext cx="6095516" cy="573377"/>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400" dirty="0">
                <a:latin typeface="quicksand"/>
              </a:rPr>
              <a:t>WSO2 API Manager Gateway Worker</a:t>
            </a:r>
            <a:endParaRPr lang="en-US" sz="2400"/>
          </a:p>
        </p:txBody>
      </p:sp>
      <p:sp>
        <p:nvSpPr>
          <p:cNvPr id="5" name="Rounded Rectangle 4"/>
          <p:cNvSpPr/>
          <p:nvPr/>
        </p:nvSpPr>
        <p:spPr>
          <a:xfrm>
            <a:off x="7205907" y="2922420"/>
            <a:ext cx="2376319" cy="573377"/>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latin typeface="Quicksand"/>
              </a:rPr>
              <a:t>WSO2 Identity Server</a:t>
            </a:r>
          </a:p>
        </p:txBody>
      </p:sp>
      <p:sp>
        <p:nvSpPr>
          <p:cNvPr id="7" name="Rounded Rectangle 6"/>
          <p:cNvSpPr/>
          <p:nvPr/>
        </p:nvSpPr>
        <p:spPr>
          <a:xfrm>
            <a:off x="9370327" y="2922418"/>
            <a:ext cx="886787"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933" dirty="0">
                <a:latin typeface="Quicksand"/>
              </a:rPr>
              <a:t>Lindex Customer User Store</a:t>
            </a:r>
          </a:p>
        </p:txBody>
      </p:sp>
      <p:sp>
        <p:nvSpPr>
          <p:cNvPr id="3" name="Flowchart: Magnetic Disk 2"/>
          <p:cNvSpPr/>
          <p:nvPr/>
        </p:nvSpPr>
        <p:spPr>
          <a:xfrm>
            <a:off x="10716171" y="2849510"/>
            <a:ext cx="1171253" cy="719191"/>
          </a:xfrm>
          <a:prstGeom prst="flowChartMagneticDisk">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200" dirty="0">
                <a:latin typeface="Quicksand"/>
              </a:rPr>
              <a:t>Lindex Customer</a:t>
            </a:r>
          </a:p>
        </p:txBody>
      </p:sp>
      <p:cxnSp>
        <p:nvCxnSpPr>
          <p:cNvPr id="9" name="Straight Arrow Connector 8"/>
          <p:cNvCxnSpPr>
            <a:stCxn id="7" idx="3"/>
            <a:endCxn id="3" idx="2"/>
          </p:cNvCxnSpPr>
          <p:nvPr/>
        </p:nvCxnSpPr>
        <p:spPr>
          <a:xfrm flipV="1">
            <a:off x="10257114" y="3209106"/>
            <a:ext cx="45905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Flowchart: Magnetic Disk 12"/>
          <p:cNvSpPr/>
          <p:nvPr/>
        </p:nvSpPr>
        <p:spPr>
          <a:xfrm>
            <a:off x="10716171" y="3855389"/>
            <a:ext cx="1171253" cy="719191"/>
          </a:xfrm>
          <a:prstGeom prst="flowChartMagneticDisk">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200" dirty="0">
                <a:latin typeface="Quicksand"/>
              </a:rPr>
              <a:t>Lindex Active DIrectory</a:t>
            </a:r>
            <a:endParaRPr lang="sv-SE" sz="1400" dirty="0">
              <a:latin typeface="Quicksand"/>
            </a:endParaRPr>
          </a:p>
        </p:txBody>
      </p:sp>
      <p:cxnSp>
        <p:nvCxnSpPr>
          <p:cNvPr id="15" name="Elbow Connector 14"/>
          <p:cNvCxnSpPr>
            <a:stCxn id="5" idx="2"/>
            <a:endCxn id="13" idx="2"/>
          </p:cNvCxnSpPr>
          <p:nvPr/>
        </p:nvCxnSpPr>
        <p:spPr>
          <a:xfrm rot="16200000" flipH="1">
            <a:off x="9195526" y="2694337"/>
            <a:ext cx="719188" cy="2322104"/>
          </a:xfrm>
          <a:prstGeom prst="bentConnector2">
            <a:avLst/>
          </a:prstGeom>
          <a:ln>
            <a:prstDash val="sysDash"/>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2717444" y="4140624"/>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Bonus Master</a:t>
            </a:r>
          </a:p>
        </p:txBody>
      </p:sp>
      <p:sp>
        <p:nvSpPr>
          <p:cNvPr id="20" name="Rounded Rectangle 19"/>
          <p:cNvSpPr/>
          <p:nvPr/>
        </p:nvSpPr>
        <p:spPr>
          <a:xfrm>
            <a:off x="87120"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Commerce</a:t>
            </a:r>
          </a:p>
        </p:txBody>
      </p:sp>
      <p:sp>
        <p:nvSpPr>
          <p:cNvPr id="21" name="Rounded Rectangle 20"/>
          <p:cNvSpPr/>
          <p:nvPr/>
        </p:nvSpPr>
        <p:spPr>
          <a:xfrm>
            <a:off x="1351025"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Clustered Sterling Integrator</a:t>
            </a:r>
          </a:p>
        </p:txBody>
      </p:sp>
      <p:sp>
        <p:nvSpPr>
          <p:cNvPr id="22" name="Rounded Rectangle 21"/>
          <p:cNvSpPr/>
          <p:nvPr/>
        </p:nvSpPr>
        <p:spPr>
          <a:xfrm>
            <a:off x="3989115"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Barcode</a:t>
            </a:r>
          </a:p>
        </p:txBody>
      </p:sp>
      <p:sp>
        <p:nvSpPr>
          <p:cNvPr id="23" name="Rounded Rectangle 22"/>
          <p:cNvSpPr/>
          <p:nvPr/>
        </p:nvSpPr>
        <p:spPr>
          <a:xfrm>
            <a:off x="5245745" y="4140621"/>
            <a:ext cx="1138360"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Identification</a:t>
            </a:r>
          </a:p>
        </p:txBody>
      </p:sp>
      <p:sp>
        <p:nvSpPr>
          <p:cNvPr id="27" name="Rounded Rectangle 26"/>
          <p:cNvSpPr/>
          <p:nvPr/>
        </p:nvSpPr>
        <p:spPr>
          <a:xfrm>
            <a:off x="2011104" y="5067318"/>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Master</a:t>
            </a:r>
          </a:p>
        </p:txBody>
      </p:sp>
      <p:sp>
        <p:nvSpPr>
          <p:cNvPr id="28" name="Rounded Rectangle 27"/>
          <p:cNvSpPr/>
          <p:nvPr/>
        </p:nvSpPr>
        <p:spPr>
          <a:xfrm>
            <a:off x="714289"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lindex.com</a:t>
            </a:r>
          </a:p>
        </p:txBody>
      </p:sp>
      <p:sp>
        <p:nvSpPr>
          <p:cNvPr id="29" name="Rounded Rectangle 28"/>
          <p:cNvSpPr/>
          <p:nvPr/>
        </p:nvSpPr>
        <p:spPr>
          <a:xfrm>
            <a:off x="3358233"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Message</a:t>
            </a:r>
          </a:p>
        </p:txBody>
      </p:sp>
      <p:sp>
        <p:nvSpPr>
          <p:cNvPr id="30" name="Rounded Rectangle 29"/>
          <p:cNvSpPr/>
          <p:nvPr/>
        </p:nvSpPr>
        <p:spPr>
          <a:xfrm>
            <a:off x="4604203"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AppInfo</a:t>
            </a:r>
          </a:p>
        </p:txBody>
      </p:sp>
      <p:sp>
        <p:nvSpPr>
          <p:cNvPr id="32" name="Rounded Rectangle 31"/>
          <p:cNvSpPr/>
          <p:nvPr/>
        </p:nvSpPr>
        <p:spPr>
          <a:xfrm>
            <a:off x="10375" y="6009250"/>
            <a:ext cx="1219283"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Fredhopper</a:t>
            </a:r>
          </a:p>
          <a:p>
            <a:pPr algn="ctr"/>
            <a:r>
              <a:rPr lang="sv-SE" sz="1067" dirty="0">
                <a:latin typeface="Quicksand"/>
              </a:rPr>
              <a:t>Merchendising</a:t>
            </a:r>
          </a:p>
        </p:txBody>
      </p:sp>
      <p:sp>
        <p:nvSpPr>
          <p:cNvPr id="33" name="Rounded Rectangle 32"/>
          <p:cNvSpPr/>
          <p:nvPr/>
        </p:nvSpPr>
        <p:spPr>
          <a:xfrm>
            <a:off x="1351025" y="6009250"/>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Adobe Campaign</a:t>
            </a:r>
          </a:p>
        </p:txBody>
      </p:sp>
      <p:sp>
        <p:nvSpPr>
          <p:cNvPr id="34" name="Rounded Rectangle 33"/>
          <p:cNvSpPr/>
          <p:nvPr/>
        </p:nvSpPr>
        <p:spPr>
          <a:xfrm>
            <a:off x="2607656" y="6009249"/>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ERP</a:t>
            </a:r>
          </a:p>
        </p:txBody>
      </p:sp>
      <p:cxnSp>
        <p:nvCxnSpPr>
          <p:cNvPr id="37" name="Elbow Connector 36"/>
          <p:cNvCxnSpPr>
            <a:stCxn id="4" idx="2"/>
            <a:endCxn id="17" idx="0"/>
          </p:cNvCxnSpPr>
          <p:nvPr/>
        </p:nvCxnSpPr>
        <p:spPr>
          <a:xfrm rot="5400000">
            <a:off x="2934649" y="3811491"/>
            <a:ext cx="644825" cy="13439"/>
          </a:xfrm>
          <a:prstGeom prst="bentConnector3">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p:cNvCxnSpPr>
            <a:stCxn id="4" idx="2"/>
            <a:endCxn id="20" idx="0"/>
          </p:cNvCxnSpPr>
          <p:nvPr/>
        </p:nvCxnSpPr>
        <p:spPr>
          <a:xfrm rot="5400000">
            <a:off x="1619485" y="2496328"/>
            <a:ext cx="644824" cy="2643763"/>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4" idx="2"/>
            <a:endCxn id="21" idx="0"/>
          </p:cNvCxnSpPr>
          <p:nvPr/>
        </p:nvCxnSpPr>
        <p:spPr>
          <a:xfrm rot="5400000">
            <a:off x="2251439" y="3128282"/>
            <a:ext cx="644824" cy="1379857"/>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4" idx="2"/>
            <a:endCxn id="22" idx="0"/>
          </p:cNvCxnSpPr>
          <p:nvPr/>
        </p:nvCxnSpPr>
        <p:spPr>
          <a:xfrm rot="16200000" flipH="1">
            <a:off x="3572247" y="3190858"/>
            <a:ext cx="644824" cy="1254703"/>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8" name="Elbow Connector 47"/>
          <p:cNvCxnSpPr>
            <a:stCxn id="4" idx="2"/>
            <a:endCxn id="23" idx="0"/>
          </p:cNvCxnSpPr>
          <p:nvPr/>
        </p:nvCxnSpPr>
        <p:spPr>
          <a:xfrm rot="16200000" flipH="1">
            <a:off x="4216942" y="2542635"/>
            <a:ext cx="644823" cy="2551147"/>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4" idx="2"/>
            <a:endCxn id="30" idx="0"/>
          </p:cNvCxnSpPr>
          <p:nvPr/>
        </p:nvCxnSpPr>
        <p:spPr>
          <a:xfrm rot="16200000" flipH="1">
            <a:off x="3414681" y="3344896"/>
            <a:ext cx="1571519" cy="1873320"/>
          </a:xfrm>
          <a:prstGeom prst="bentConnector3">
            <a:avLst>
              <a:gd name="adj1" fmla="val 2047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4" idx="2"/>
            <a:endCxn id="29" idx="0"/>
          </p:cNvCxnSpPr>
          <p:nvPr/>
        </p:nvCxnSpPr>
        <p:spPr>
          <a:xfrm rot="16200000" flipH="1">
            <a:off x="2791695" y="3967881"/>
            <a:ext cx="1571519" cy="627351"/>
          </a:xfrm>
          <a:prstGeom prst="bentConnector3">
            <a:avLst>
              <a:gd name="adj1" fmla="val 2047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a:stCxn id="4" idx="2"/>
            <a:endCxn id="28" idx="0"/>
          </p:cNvCxnSpPr>
          <p:nvPr/>
        </p:nvCxnSpPr>
        <p:spPr>
          <a:xfrm rot="5400000">
            <a:off x="1469725" y="3273261"/>
            <a:ext cx="1571519" cy="2016593"/>
          </a:xfrm>
          <a:prstGeom prst="bentConnector3">
            <a:avLst>
              <a:gd name="adj1" fmla="val 1989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 idx="2"/>
            <a:endCxn id="27" idx="0"/>
          </p:cNvCxnSpPr>
          <p:nvPr/>
        </p:nvCxnSpPr>
        <p:spPr>
          <a:xfrm rot="5400000">
            <a:off x="2118129" y="3921668"/>
            <a:ext cx="1571520" cy="719779"/>
          </a:xfrm>
          <a:prstGeom prst="bentConnector3">
            <a:avLst>
              <a:gd name="adj1" fmla="val 1989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20" idx="2"/>
            <a:endCxn id="32" idx="0"/>
          </p:cNvCxnSpPr>
          <p:nvPr/>
        </p:nvCxnSpPr>
        <p:spPr>
          <a:xfrm>
            <a:off x="620016" y="4713999"/>
            <a:ext cx="0" cy="12952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1" idx="2"/>
            <a:endCxn id="33" idx="0"/>
          </p:cNvCxnSpPr>
          <p:nvPr/>
        </p:nvCxnSpPr>
        <p:spPr>
          <a:xfrm>
            <a:off x="1883921" y="4713999"/>
            <a:ext cx="0" cy="12952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Elbow Connector 77"/>
          <p:cNvCxnSpPr>
            <a:stCxn id="21" idx="2"/>
            <a:endCxn id="34" idx="0"/>
          </p:cNvCxnSpPr>
          <p:nvPr/>
        </p:nvCxnSpPr>
        <p:spPr>
          <a:xfrm rot="16200000" flipH="1">
            <a:off x="1864613" y="4733307"/>
            <a:ext cx="1295249" cy="1256631"/>
          </a:xfrm>
          <a:prstGeom prst="bentConnector3">
            <a:avLst>
              <a:gd name="adj1" fmla="val 80908"/>
            </a:avLst>
          </a:prstGeom>
          <a:ln w="6350">
            <a:tailEnd type="triangle"/>
          </a:ln>
        </p:spPr>
        <p:style>
          <a:lnRef idx="1">
            <a:schemeClr val="accent1"/>
          </a:lnRef>
          <a:fillRef idx="0">
            <a:schemeClr val="accent1"/>
          </a:fillRef>
          <a:effectRef idx="0">
            <a:schemeClr val="accent1"/>
          </a:effectRef>
          <a:fontRef idx="minor">
            <a:schemeClr val="tx1"/>
          </a:fontRef>
        </p:style>
      </p:cxnSp>
      <p:pic>
        <p:nvPicPr>
          <p:cNvPr id="85" name="Picture 84"/>
          <p:cNvPicPr>
            <a:picLocks noChangeAspect="1"/>
          </p:cNvPicPr>
          <p:nvPr/>
        </p:nvPicPr>
        <p:blipFill>
          <a:blip r:embed="rId3"/>
          <a:stretch>
            <a:fillRect/>
          </a:stretch>
        </p:blipFill>
        <p:spPr>
          <a:xfrm>
            <a:off x="2396296" y="1441961"/>
            <a:ext cx="820872" cy="1007076"/>
          </a:xfrm>
          <a:prstGeom prst="rect">
            <a:avLst/>
          </a:prstGeom>
        </p:spPr>
      </p:pic>
      <p:cxnSp>
        <p:nvCxnSpPr>
          <p:cNvPr id="40" name="Elbow Connector 39"/>
          <p:cNvCxnSpPr>
            <a:stCxn id="4" idx="3"/>
            <a:endCxn id="5" idx="1"/>
          </p:cNvCxnSpPr>
          <p:nvPr/>
        </p:nvCxnSpPr>
        <p:spPr>
          <a:xfrm flipV="1">
            <a:off x="6311536" y="3209109"/>
            <a:ext cx="894371" cy="1"/>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1601888" y="1570562"/>
            <a:ext cx="548217" cy="723900"/>
            <a:chOff x="1197751" y="1424957"/>
            <a:chExt cx="411163" cy="542925"/>
          </a:xfrm>
        </p:grpSpPr>
        <p:pic>
          <p:nvPicPr>
            <p:cNvPr id="49" name="Picture 15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97751" y="1424957"/>
              <a:ext cx="411163"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Picture 15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21563" y="1459881"/>
              <a:ext cx="36353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cxnSp>
        <p:nvCxnSpPr>
          <p:cNvPr id="86" name="Straight Arrow Connector 85"/>
          <p:cNvCxnSpPr>
            <a:stCxn id="88" idx="2"/>
          </p:cNvCxnSpPr>
          <p:nvPr/>
        </p:nvCxnSpPr>
        <p:spPr>
          <a:xfrm>
            <a:off x="4243290" y="2647081"/>
            <a:ext cx="5713" cy="2753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88" name="Picture 87"/>
          <p:cNvPicPr>
            <a:picLocks noChangeAspect="1"/>
          </p:cNvPicPr>
          <p:nvPr/>
        </p:nvPicPr>
        <p:blipFill>
          <a:blip r:embed="rId6"/>
          <a:stretch>
            <a:fillRect/>
          </a:stretch>
        </p:blipFill>
        <p:spPr>
          <a:xfrm>
            <a:off x="3538938" y="1381291"/>
            <a:ext cx="1408703" cy="1265791"/>
          </a:xfrm>
          <a:prstGeom prst="rect">
            <a:avLst/>
          </a:prstGeom>
        </p:spPr>
      </p:pic>
    </p:spTree>
    <p:extLst>
      <p:ext uri="{BB962C8B-B14F-4D97-AF65-F5344CB8AC3E}">
        <p14:creationId xmlns:p14="http://schemas.microsoft.com/office/powerpoint/2010/main" val="3593611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96B45-9B5B-4065-A5C4-E74A2027887B}"/>
              </a:ext>
            </a:extLst>
          </p:cNvPr>
          <p:cNvSpPr>
            <a:spLocks noGrp="1"/>
          </p:cNvSpPr>
          <p:nvPr>
            <p:ph type="title"/>
          </p:nvPr>
        </p:nvSpPr>
        <p:spPr/>
        <p:txBody>
          <a:bodyPr/>
          <a:lstStyle/>
          <a:p>
            <a:r>
              <a:rPr lang="en-US" dirty="0">
                <a:cs typeface="Times New Roman"/>
              </a:rPr>
              <a:t>Innovation happens</a:t>
            </a:r>
            <a:endParaRPr lang="en-US" dirty="0"/>
          </a:p>
        </p:txBody>
      </p:sp>
      <p:sp>
        <p:nvSpPr>
          <p:cNvPr id="4" name="Rounded Rectangle 3"/>
          <p:cNvSpPr/>
          <p:nvPr/>
        </p:nvSpPr>
        <p:spPr>
          <a:xfrm>
            <a:off x="216021" y="2922421"/>
            <a:ext cx="6095516" cy="573377"/>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400" dirty="0">
                <a:latin typeface="quicksand"/>
              </a:rPr>
              <a:t>WSO2 API Manager Gateway Worker</a:t>
            </a:r>
            <a:endParaRPr lang="en-US" sz="2400"/>
          </a:p>
        </p:txBody>
      </p:sp>
      <p:sp>
        <p:nvSpPr>
          <p:cNvPr id="5" name="Rounded Rectangle 4"/>
          <p:cNvSpPr/>
          <p:nvPr/>
        </p:nvSpPr>
        <p:spPr>
          <a:xfrm>
            <a:off x="7205907" y="4994413"/>
            <a:ext cx="2376319" cy="573377"/>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latin typeface="Quicksand"/>
              </a:rPr>
              <a:t>WSO2 Identity Server</a:t>
            </a:r>
          </a:p>
        </p:txBody>
      </p:sp>
      <p:sp>
        <p:nvSpPr>
          <p:cNvPr id="7" name="Rounded Rectangle 6"/>
          <p:cNvSpPr/>
          <p:nvPr/>
        </p:nvSpPr>
        <p:spPr>
          <a:xfrm>
            <a:off x="9370327" y="4994412"/>
            <a:ext cx="886787"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933" dirty="0">
                <a:latin typeface="Quicksand"/>
              </a:rPr>
              <a:t>Lindex Customer User Store</a:t>
            </a:r>
          </a:p>
        </p:txBody>
      </p:sp>
      <p:sp>
        <p:nvSpPr>
          <p:cNvPr id="3" name="Flowchart: Magnetic Disk 2"/>
          <p:cNvSpPr/>
          <p:nvPr/>
        </p:nvSpPr>
        <p:spPr>
          <a:xfrm>
            <a:off x="10716171" y="4921503"/>
            <a:ext cx="1171253" cy="719191"/>
          </a:xfrm>
          <a:prstGeom prst="flowChartMagneticDisk">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200" dirty="0">
                <a:latin typeface="Quicksand"/>
              </a:rPr>
              <a:t>Lindex Customer</a:t>
            </a:r>
          </a:p>
        </p:txBody>
      </p:sp>
      <p:cxnSp>
        <p:nvCxnSpPr>
          <p:cNvPr id="9" name="Straight Arrow Connector 8"/>
          <p:cNvCxnSpPr>
            <a:stCxn id="7" idx="3"/>
            <a:endCxn id="3" idx="2"/>
          </p:cNvCxnSpPr>
          <p:nvPr/>
        </p:nvCxnSpPr>
        <p:spPr>
          <a:xfrm flipV="1">
            <a:off x="10257114" y="5281100"/>
            <a:ext cx="45905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Flowchart: Magnetic Disk 12"/>
          <p:cNvSpPr/>
          <p:nvPr/>
        </p:nvSpPr>
        <p:spPr>
          <a:xfrm>
            <a:off x="9085860" y="5927382"/>
            <a:ext cx="1171253" cy="719191"/>
          </a:xfrm>
          <a:prstGeom prst="flowChartMagneticDisk">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200" dirty="0">
                <a:latin typeface="Quicksand"/>
              </a:rPr>
              <a:t>Lindex Active DIrectory</a:t>
            </a:r>
            <a:endParaRPr lang="sv-SE" sz="1400" dirty="0">
              <a:latin typeface="Quicksand"/>
            </a:endParaRPr>
          </a:p>
        </p:txBody>
      </p:sp>
      <p:cxnSp>
        <p:nvCxnSpPr>
          <p:cNvPr id="15" name="Elbow Connector 14"/>
          <p:cNvCxnSpPr>
            <a:stCxn id="5" idx="2"/>
            <a:endCxn id="13" idx="2"/>
          </p:cNvCxnSpPr>
          <p:nvPr/>
        </p:nvCxnSpPr>
        <p:spPr>
          <a:xfrm rot="16200000" flipH="1">
            <a:off x="8380370" y="5581486"/>
            <a:ext cx="719188" cy="691793"/>
          </a:xfrm>
          <a:prstGeom prst="bentConnector2">
            <a:avLst/>
          </a:prstGeom>
          <a:ln>
            <a:prstDash val="sysDash"/>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2717444" y="4140624"/>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Bonus Master</a:t>
            </a:r>
          </a:p>
        </p:txBody>
      </p:sp>
      <p:sp>
        <p:nvSpPr>
          <p:cNvPr id="20" name="Rounded Rectangle 19"/>
          <p:cNvSpPr/>
          <p:nvPr/>
        </p:nvSpPr>
        <p:spPr>
          <a:xfrm>
            <a:off x="87120"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Commerce</a:t>
            </a:r>
          </a:p>
        </p:txBody>
      </p:sp>
      <p:sp>
        <p:nvSpPr>
          <p:cNvPr id="21" name="Rounded Rectangle 20"/>
          <p:cNvSpPr/>
          <p:nvPr/>
        </p:nvSpPr>
        <p:spPr>
          <a:xfrm>
            <a:off x="1351025"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Clustered Sterling Integrator</a:t>
            </a:r>
          </a:p>
        </p:txBody>
      </p:sp>
      <p:sp>
        <p:nvSpPr>
          <p:cNvPr id="22" name="Rounded Rectangle 21"/>
          <p:cNvSpPr/>
          <p:nvPr/>
        </p:nvSpPr>
        <p:spPr>
          <a:xfrm>
            <a:off x="3989115"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Barcode</a:t>
            </a:r>
          </a:p>
        </p:txBody>
      </p:sp>
      <p:sp>
        <p:nvSpPr>
          <p:cNvPr id="23" name="Rounded Rectangle 22"/>
          <p:cNvSpPr/>
          <p:nvPr/>
        </p:nvSpPr>
        <p:spPr>
          <a:xfrm>
            <a:off x="5245745" y="4140621"/>
            <a:ext cx="1138360"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Identification</a:t>
            </a:r>
          </a:p>
        </p:txBody>
      </p:sp>
      <p:sp>
        <p:nvSpPr>
          <p:cNvPr id="27" name="Rounded Rectangle 26"/>
          <p:cNvSpPr/>
          <p:nvPr/>
        </p:nvSpPr>
        <p:spPr>
          <a:xfrm>
            <a:off x="2011104" y="5067318"/>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Master</a:t>
            </a:r>
          </a:p>
        </p:txBody>
      </p:sp>
      <p:sp>
        <p:nvSpPr>
          <p:cNvPr id="28" name="Rounded Rectangle 27"/>
          <p:cNvSpPr/>
          <p:nvPr/>
        </p:nvSpPr>
        <p:spPr>
          <a:xfrm>
            <a:off x="714289"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lindex.com</a:t>
            </a:r>
          </a:p>
        </p:txBody>
      </p:sp>
      <p:sp>
        <p:nvSpPr>
          <p:cNvPr id="29" name="Rounded Rectangle 28"/>
          <p:cNvSpPr/>
          <p:nvPr/>
        </p:nvSpPr>
        <p:spPr>
          <a:xfrm>
            <a:off x="3358233"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Message</a:t>
            </a:r>
          </a:p>
        </p:txBody>
      </p:sp>
      <p:sp>
        <p:nvSpPr>
          <p:cNvPr id="30" name="Rounded Rectangle 29"/>
          <p:cNvSpPr/>
          <p:nvPr/>
        </p:nvSpPr>
        <p:spPr>
          <a:xfrm>
            <a:off x="4604203"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AppInfo</a:t>
            </a:r>
          </a:p>
        </p:txBody>
      </p:sp>
      <p:sp>
        <p:nvSpPr>
          <p:cNvPr id="32" name="Rounded Rectangle 31"/>
          <p:cNvSpPr/>
          <p:nvPr/>
        </p:nvSpPr>
        <p:spPr>
          <a:xfrm>
            <a:off x="10375" y="6009250"/>
            <a:ext cx="1219283"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Fredhopper</a:t>
            </a:r>
          </a:p>
          <a:p>
            <a:pPr algn="ctr"/>
            <a:r>
              <a:rPr lang="sv-SE" sz="1067" dirty="0">
                <a:latin typeface="Quicksand"/>
              </a:rPr>
              <a:t>Merchendising</a:t>
            </a:r>
          </a:p>
        </p:txBody>
      </p:sp>
      <p:sp>
        <p:nvSpPr>
          <p:cNvPr id="33" name="Rounded Rectangle 32"/>
          <p:cNvSpPr/>
          <p:nvPr/>
        </p:nvSpPr>
        <p:spPr>
          <a:xfrm>
            <a:off x="1351025" y="6009250"/>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Adobe Campaign</a:t>
            </a:r>
          </a:p>
        </p:txBody>
      </p:sp>
      <p:sp>
        <p:nvSpPr>
          <p:cNvPr id="34" name="Rounded Rectangle 33"/>
          <p:cNvSpPr/>
          <p:nvPr/>
        </p:nvSpPr>
        <p:spPr>
          <a:xfrm>
            <a:off x="2607656" y="6009249"/>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ERP</a:t>
            </a:r>
          </a:p>
        </p:txBody>
      </p:sp>
      <p:cxnSp>
        <p:nvCxnSpPr>
          <p:cNvPr id="37" name="Elbow Connector 36"/>
          <p:cNvCxnSpPr>
            <a:stCxn id="4" idx="2"/>
            <a:endCxn id="17" idx="0"/>
          </p:cNvCxnSpPr>
          <p:nvPr/>
        </p:nvCxnSpPr>
        <p:spPr>
          <a:xfrm rot="5400000">
            <a:off x="2934649" y="3811491"/>
            <a:ext cx="644825" cy="13439"/>
          </a:xfrm>
          <a:prstGeom prst="bentConnector3">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p:cNvCxnSpPr>
            <a:stCxn id="4" idx="2"/>
            <a:endCxn id="20" idx="0"/>
          </p:cNvCxnSpPr>
          <p:nvPr/>
        </p:nvCxnSpPr>
        <p:spPr>
          <a:xfrm rot="5400000">
            <a:off x="1619485" y="2496328"/>
            <a:ext cx="644824" cy="2643763"/>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4" idx="2"/>
            <a:endCxn id="21" idx="0"/>
          </p:cNvCxnSpPr>
          <p:nvPr/>
        </p:nvCxnSpPr>
        <p:spPr>
          <a:xfrm rot="5400000">
            <a:off x="2251439" y="3128282"/>
            <a:ext cx="644824" cy="1379857"/>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4" idx="2"/>
            <a:endCxn id="22" idx="0"/>
          </p:cNvCxnSpPr>
          <p:nvPr/>
        </p:nvCxnSpPr>
        <p:spPr>
          <a:xfrm rot="16200000" flipH="1">
            <a:off x="3572247" y="3190858"/>
            <a:ext cx="644824" cy="1254703"/>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8" name="Elbow Connector 47"/>
          <p:cNvCxnSpPr>
            <a:stCxn id="4" idx="2"/>
            <a:endCxn id="23" idx="0"/>
          </p:cNvCxnSpPr>
          <p:nvPr/>
        </p:nvCxnSpPr>
        <p:spPr>
          <a:xfrm rot="16200000" flipH="1">
            <a:off x="4216942" y="2542635"/>
            <a:ext cx="644823" cy="2551147"/>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4" idx="2"/>
            <a:endCxn id="30" idx="0"/>
          </p:cNvCxnSpPr>
          <p:nvPr/>
        </p:nvCxnSpPr>
        <p:spPr>
          <a:xfrm rot="16200000" flipH="1">
            <a:off x="3414681" y="3344896"/>
            <a:ext cx="1571519" cy="1873320"/>
          </a:xfrm>
          <a:prstGeom prst="bentConnector3">
            <a:avLst>
              <a:gd name="adj1" fmla="val 2047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4" idx="2"/>
            <a:endCxn id="29" idx="0"/>
          </p:cNvCxnSpPr>
          <p:nvPr/>
        </p:nvCxnSpPr>
        <p:spPr>
          <a:xfrm rot="16200000" flipH="1">
            <a:off x="2791695" y="3967881"/>
            <a:ext cx="1571519" cy="627351"/>
          </a:xfrm>
          <a:prstGeom prst="bentConnector3">
            <a:avLst>
              <a:gd name="adj1" fmla="val 2047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a:stCxn id="4" idx="2"/>
            <a:endCxn id="28" idx="0"/>
          </p:cNvCxnSpPr>
          <p:nvPr/>
        </p:nvCxnSpPr>
        <p:spPr>
          <a:xfrm rot="5400000">
            <a:off x="1469725" y="3273261"/>
            <a:ext cx="1571519" cy="2016593"/>
          </a:xfrm>
          <a:prstGeom prst="bentConnector3">
            <a:avLst>
              <a:gd name="adj1" fmla="val 1989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 idx="2"/>
            <a:endCxn id="27" idx="0"/>
          </p:cNvCxnSpPr>
          <p:nvPr/>
        </p:nvCxnSpPr>
        <p:spPr>
          <a:xfrm rot="5400000">
            <a:off x="2118129" y="3921668"/>
            <a:ext cx="1571520" cy="719779"/>
          </a:xfrm>
          <a:prstGeom prst="bentConnector3">
            <a:avLst>
              <a:gd name="adj1" fmla="val 1989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20" idx="2"/>
            <a:endCxn id="32" idx="0"/>
          </p:cNvCxnSpPr>
          <p:nvPr/>
        </p:nvCxnSpPr>
        <p:spPr>
          <a:xfrm>
            <a:off x="620016" y="4713999"/>
            <a:ext cx="0" cy="12952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1" idx="2"/>
            <a:endCxn id="33" idx="0"/>
          </p:cNvCxnSpPr>
          <p:nvPr/>
        </p:nvCxnSpPr>
        <p:spPr>
          <a:xfrm>
            <a:off x="1883921" y="4713999"/>
            <a:ext cx="0" cy="12952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Elbow Connector 77"/>
          <p:cNvCxnSpPr>
            <a:stCxn id="21" idx="2"/>
            <a:endCxn id="34" idx="0"/>
          </p:cNvCxnSpPr>
          <p:nvPr/>
        </p:nvCxnSpPr>
        <p:spPr>
          <a:xfrm rot="16200000" flipH="1">
            <a:off x="1864613" y="4733307"/>
            <a:ext cx="1295249" cy="1256631"/>
          </a:xfrm>
          <a:prstGeom prst="bentConnector3">
            <a:avLst>
              <a:gd name="adj1" fmla="val 80908"/>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p:cNvCxnSpPr>
            <a:stCxn id="4" idx="3"/>
            <a:endCxn id="5" idx="1"/>
          </p:cNvCxnSpPr>
          <p:nvPr/>
        </p:nvCxnSpPr>
        <p:spPr>
          <a:xfrm>
            <a:off x="6311536" y="3209109"/>
            <a:ext cx="894371" cy="2071992"/>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stCxn id="88" idx="2"/>
          </p:cNvCxnSpPr>
          <p:nvPr/>
        </p:nvCxnSpPr>
        <p:spPr>
          <a:xfrm>
            <a:off x="3780029" y="2647081"/>
            <a:ext cx="5713" cy="2753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88" name="Picture 87"/>
          <p:cNvPicPr>
            <a:picLocks noChangeAspect="1"/>
          </p:cNvPicPr>
          <p:nvPr/>
        </p:nvPicPr>
        <p:blipFill>
          <a:blip r:embed="rId3"/>
          <a:stretch>
            <a:fillRect/>
          </a:stretch>
        </p:blipFill>
        <p:spPr>
          <a:xfrm>
            <a:off x="3075677" y="1381291"/>
            <a:ext cx="1408703" cy="1265791"/>
          </a:xfrm>
          <a:prstGeom prst="rect">
            <a:avLst/>
          </a:prstGeom>
        </p:spPr>
      </p:pic>
      <p:cxnSp>
        <p:nvCxnSpPr>
          <p:cNvPr id="43" name="Straight Arrow Connector 42"/>
          <p:cNvCxnSpPr/>
          <p:nvPr/>
        </p:nvCxnSpPr>
        <p:spPr>
          <a:xfrm>
            <a:off x="2214094" y="2041248"/>
            <a:ext cx="1836" cy="8745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1825424" y="2030671"/>
            <a:ext cx="1027" cy="8849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H="1">
            <a:off x="1367488" y="1830388"/>
            <a:ext cx="11424" cy="10857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2387020" y="1511801"/>
            <a:ext cx="820872" cy="1411728"/>
            <a:chOff x="1797222" y="1081470"/>
            <a:chExt cx="615654" cy="1058796"/>
          </a:xfrm>
        </p:grpSpPr>
        <p:cxnSp>
          <p:nvCxnSpPr>
            <p:cNvPr id="51" name="Straight Arrow Connector 50"/>
            <p:cNvCxnSpPr/>
            <p:nvPr/>
          </p:nvCxnSpPr>
          <p:spPr>
            <a:xfrm>
              <a:off x="1965592" y="1643941"/>
              <a:ext cx="1" cy="496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4" name="Picture 53"/>
            <p:cNvPicPr>
              <a:picLocks noChangeAspect="1"/>
            </p:cNvPicPr>
            <p:nvPr/>
          </p:nvPicPr>
          <p:blipFill>
            <a:blip r:embed="rId4"/>
            <a:stretch>
              <a:fillRect/>
            </a:stretch>
          </p:blipFill>
          <p:spPr>
            <a:xfrm>
              <a:off x="1797222" y="1081470"/>
              <a:ext cx="615654" cy="755307"/>
            </a:xfrm>
            <a:prstGeom prst="rect">
              <a:avLst/>
            </a:prstGeom>
          </p:spPr>
        </p:pic>
      </p:grpSp>
      <p:sp>
        <p:nvSpPr>
          <p:cNvPr id="55" name="Flowchart: Multidocument 54"/>
          <p:cNvSpPr/>
          <p:nvPr/>
        </p:nvSpPr>
        <p:spPr>
          <a:xfrm>
            <a:off x="4467090" y="1511802"/>
            <a:ext cx="944489" cy="654844"/>
          </a:xfrm>
          <a:prstGeom prst="flowChartMultidocumen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933" dirty="0"/>
              <a:t>Franchise Partners</a:t>
            </a:r>
          </a:p>
        </p:txBody>
      </p:sp>
      <p:cxnSp>
        <p:nvCxnSpPr>
          <p:cNvPr id="56" name="Straight Arrow Connector 55"/>
          <p:cNvCxnSpPr>
            <a:stCxn id="55" idx="2"/>
          </p:cNvCxnSpPr>
          <p:nvPr/>
        </p:nvCxnSpPr>
        <p:spPr>
          <a:xfrm flipH="1">
            <a:off x="4865817" y="2141847"/>
            <a:ext cx="7840" cy="7742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5623790" y="1851855"/>
            <a:ext cx="3228" cy="1086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9" name="Picture 58"/>
          <p:cNvPicPr>
            <a:picLocks noChangeAspect="1"/>
          </p:cNvPicPr>
          <p:nvPr/>
        </p:nvPicPr>
        <p:blipFill>
          <a:blip r:embed="rId5"/>
          <a:stretch>
            <a:fillRect/>
          </a:stretch>
        </p:blipFill>
        <p:spPr>
          <a:xfrm>
            <a:off x="5452359" y="1431967"/>
            <a:ext cx="1031623" cy="917199"/>
          </a:xfrm>
          <a:prstGeom prst="rect">
            <a:avLst/>
          </a:prstGeom>
        </p:spPr>
      </p:pic>
      <p:pic>
        <p:nvPicPr>
          <p:cNvPr id="60" name="Picture 14" descr="http://aquanimation.ca/wp-content/uploads/2014/06/point-of-sale-canada.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53150" y="1670399"/>
            <a:ext cx="917268" cy="692279"/>
          </a:xfrm>
          <a:prstGeom prst="rect">
            <a:avLst/>
          </a:prstGeom>
          <a:noFill/>
          <a:extLst>
            <a:ext uri="{909E8E84-426E-40DD-AFC4-6F175D3DCCD1}">
              <a14:hiddenFill xmlns:a14="http://schemas.microsoft.com/office/drawing/2010/main">
                <a:solidFill>
                  <a:srgbClr val="FFFFFF"/>
                </a:solidFill>
              </a14:hiddenFill>
            </a:ext>
          </a:extLst>
        </p:spPr>
      </p:pic>
      <p:cxnSp>
        <p:nvCxnSpPr>
          <p:cNvPr id="62" name="Straight Arrow Connector 61"/>
          <p:cNvCxnSpPr/>
          <p:nvPr/>
        </p:nvCxnSpPr>
        <p:spPr>
          <a:xfrm flipH="1">
            <a:off x="790308" y="2224049"/>
            <a:ext cx="5712" cy="691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H="1">
            <a:off x="399451" y="2224049"/>
            <a:ext cx="5712" cy="691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5" name="Picture 64"/>
          <p:cNvPicPr>
            <a:picLocks noChangeAspect="1"/>
          </p:cNvPicPr>
          <p:nvPr/>
        </p:nvPicPr>
        <p:blipFill>
          <a:blip r:embed="rId7"/>
          <a:stretch>
            <a:fillRect/>
          </a:stretch>
        </p:blipFill>
        <p:spPr>
          <a:xfrm>
            <a:off x="1992657" y="1464863"/>
            <a:ext cx="501975" cy="656167"/>
          </a:xfrm>
          <a:prstGeom prst="rect">
            <a:avLst/>
          </a:prstGeom>
        </p:spPr>
      </p:pic>
      <p:pic>
        <p:nvPicPr>
          <p:cNvPr id="66" name="Picture 65"/>
          <p:cNvPicPr>
            <a:picLocks noChangeAspect="1"/>
          </p:cNvPicPr>
          <p:nvPr/>
        </p:nvPicPr>
        <p:blipFill>
          <a:blip r:embed="rId7"/>
          <a:stretch>
            <a:fillRect/>
          </a:stretch>
        </p:blipFill>
        <p:spPr>
          <a:xfrm>
            <a:off x="1558187" y="1746461"/>
            <a:ext cx="501975" cy="656167"/>
          </a:xfrm>
          <a:prstGeom prst="rect">
            <a:avLst/>
          </a:prstGeom>
        </p:spPr>
      </p:pic>
      <p:pic>
        <p:nvPicPr>
          <p:cNvPr id="67" name="Picture 66"/>
          <p:cNvPicPr>
            <a:picLocks noChangeAspect="1"/>
          </p:cNvPicPr>
          <p:nvPr/>
        </p:nvPicPr>
        <p:blipFill>
          <a:blip r:embed="rId7"/>
          <a:stretch>
            <a:fillRect/>
          </a:stretch>
        </p:blipFill>
        <p:spPr>
          <a:xfrm>
            <a:off x="1156593" y="1324377"/>
            <a:ext cx="501975" cy="656167"/>
          </a:xfrm>
          <a:prstGeom prst="rect">
            <a:avLst/>
          </a:prstGeom>
        </p:spPr>
      </p:pic>
      <p:sp>
        <p:nvSpPr>
          <p:cNvPr id="69" name="Content Placeholder 2">
            <a:extLst>
              <a:ext uri="{FF2B5EF4-FFF2-40B4-BE49-F238E27FC236}">
                <a16:creationId xmlns:a16="http://schemas.microsoft.com/office/drawing/2014/main" id="{91F43B70-F68E-486A-9EB2-36FCCD0F6D0F}"/>
              </a:ext>
            </a:extLst>
          </p:cNvPr>
          <p:cNvSpPr>
            <a:spLocks noGrp="1"/>
          </p:cNvSpPr>
          <p:nvPr>
            <p:ph type="body" idx="1"/>
          </p:nvPr>
        </p:nvSpPr>
        <p:spPr>
          <a:xfrm>
            <a:off x="6786682" y="1185227"/>
            <a:ext cx="5405319" cy="3437572"/>
          </a:xfrm>
        </p:spPr>
        <p:txBody>
          <a:bodyPr spcFirstLastPara="1" vert="horz" wrap="square" lIns="91440" tIns="45720" rIns="91440" bIns="45720" rtlCol="0" anchor="t" anchorCtr="0">
            <a:noAutofit/>
          </a:bodyPr>
          <a:lstStyle/>
          <a:p>
            <a:pPr marL="285744" indent="-285744"/>
            <a:r>
              <a:rPr lang="en-US" sz="2000" dirty="0"/>
              <a:t>Franchise partners ecommerce</a:t>
            </a:r>
            <a:endParaRPr lang="en-US" sz="2000" dirty="0">
              <a:cs typeface="Arial"/>
            </a:endParaRPr>
          </a:p>
          <a:p>
            <a:pPr marL="285744" indent="-285744"/>
            <a:r>
              <a:rPr lang="en-US" sz="2000" dirty="0"/>
              <a:t>Standalone campaign pages </a:t>
            </a:r>
            <a:endParaRPr lang="en-US" sz="2000" dirty="0">
              <a:cs typeface="Arial"/>
            </a:endParaRPr>
          </a:p>
          <a:p>
            <a:pPr marL="285744" indent="-285744"/>
            <a:r>
              <a:rPr lang="en-US" sz="2000" dirty="0"/>
              <a:t>POS - Customer lookup</a:t>
            </a:r>
          </a:p>
          <a:p>
            <a:pPr marL="285744" indent="-285744"/>
            <a:r>
              <a:rPr lang="en-US" sz="2000" dirty="0"/>
              <a:t>Czech EET fiscal reporting</a:t>
            </a:r>
          </a:p>
          <a:p>
            <a:pPr marL="285744" indent="-285744"/>
            <a:r>
              <a:rPr lang="en-US" sz="2000" dirty="0"/>
              <a:t>Customer info terminals in store</a:t>
            </a:r>
          </a:p>
          <a:p>
            <a:pPr marL="285744" indent="-285744"/>
            <a:r>
              <a:rPr lang="en-US" sz="2000" dirty="0"/>
              <a:t>My Stock, </a:t>
            </a:r>
            <a:r>
              <a:rPr lang="en-US" sz="2000" dirty="0">
                <a:cs typeface="Arial"/>
              </a:rPr>
              <a:t>My</a:t>
            </a:r>
            <a:r>
              <a:rPr lang="en-US" sz="2000" dirty="0"/>
              <a:t> Day, My Customer</a:t>
            </a:r>
            <a:endParaRPr lang="en-US" sz="2000" dirty="0">
              <a:cs typeface="Arial"/>
            </a:endParaRPr>
          </a:p>
          <a:p>
            <a:pPr marL="285744" indent="-285744"/>
            <a:r>
              <a:rPr lang="en-US" sz="2000" dirty="0"/>
              <a:t>GDPR modifications to loyalty</a:t>
            </a:r>
            <a:endParaRPr lang="en-US" sz="2000" i="1" dirty="0">
              <a:cs typeface="Arial"/>
            </a:endParaRPr>
          </a:p>
          <a:p>
            <a:pPr marL="285744" indent="-285744"/>
            <a:r>
              <a:rPr lang="en-US" sz="2000" dirty="0">
                <a:cs typeface="Arial"/>
              </a:rPr>
              <a:t>External</a:t>
            </a:r>
            <a:r>
              <a:rPr lang="en-US" sz="2000" dirty="0"/>
              <a:t> Customer Community</a:t>
            </a:r>
            <a:endParaRPr lang="en-US" sz="2000" i="1" dirty="0">
              <a:cs typeface="Arial"/>
            </a:endParaRPr>
          </a:p>
        </p:txBody>
      </p:sp>
    </p:spTree>
    <p:extLst>
      <p:ext uri="{BB962C8B-B14F-4D97-AF65-F5344CB8AC3E}">
        <p14:creationId xmlns:p14="http://schemas.microsoft.com/office/powerpoint/2010/main" val="1309846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96B45-9B5B-4065-A5C4-E74A2027887B}"/>
              </a:ext>
            </a:extLst>
          </p:cNvPr>
          <p:cNvSpPr>
            <a:spLocks noGrp="1"/>
          </p:cNvSpPr>
          <p:nvPr>
            <p:ph type="title"/>
          </p:nvPr>
        </p:nvSpPr>
        <p:spPr/>
        <p:txBody>
          <a:bodyPr/>
          <a:lstStyle/>
          <a:p>
            <a:r>
              <a:rPr lang="en-US" dirty="0">
                <a:cs typeface="Times New Roman"/>
              </a:rPr>
              <a:t>Customer experience teams</a:t>
            </a:r>
            <a:endParaRPr lang="en-US" dirty="0"/>
          </a:p>
        </p:txBody>
      </p:sp>
      <p:sp>
        <p:nvSpPr>
          <p:cNvPr id="4" name="Rounded Rectangle 3"/>
          <p:cNvSpPr/>
          <p:nvPr/>
        </p:nvSpPr>
        <p:spPr>
          <a:xfrm>
            <a:off x="216021" y="2922421"/>
            <a:ext cx="6095516" cy="573377"/>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400" dirty="0">
                <a:latin typeface="quicksand"/>
              </a:rPr>
              <a:t>WSO2 API Manager Gateway Worker</a:t>
            </a:r>
            <a:endParaRPr lang="en-US" sz="2400"/>
          </a:p>
        </p:txBody>
      </p:sp>
      <p:sp>
        <p:nvSpPr>
          <p:cNvPr id="5" name="Rounded Rectangle 4"/>
          <p:cNvSpPr/>
          <p:nvPr/>
        </p:nvSpPr>
        <p:spPr>
          <a:xfrm>
            <a:off x="7205907" y="2922418"/>
            <a:ext cx="2376319" cy="573377"/>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latin typeface="Quicksand"/>
              </a:rPr>
              <a:t>WSO2 Identity Server</a:t>
            </a:r>
          </a:p>
        </p:txBody>
      </p:sp>
      <p:sp>
        <p:nvSpPr>
          <p:cNvPr id="7" name="Rounded Rectangle 6"/>
          <p:cNvSpPr/>
          <p:nvPr/>
        </p:nvSpPr>
        <p:spPr>
          <a:xfrm>
            <a:off x="9370327" y="2922417"/>
            <a:ext cx="886787"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933" dirty="0">
                <a:latin typeface="Quicksand"/>
              </a:rPr>
              <a:t>Lindex Customer User Store</a:t>
            </a:r>
          </a:p>
        </p:txBody>
      </p:sp>
      <p:sp>
        <p:nvSpPr>
          <p:cNvPr id="3" name="Flowchart: Magnetic Disk 2"/>
          <p:cNvSpPr/>
          <p:nvPr/>
        </p:nvSpPr>
        <p:spPr>
          <a:xfrm>
            <a:off x="10716171" y="2849509"/>
            <a:ext cx="1171253" cy="719191"/>
          </a:xfrm>
          <a:prstGeom prst="flowChartMagneticDisk">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200" dirty="0">
                <a:latin typeface="Quicksand"/>
              </a:rPr>
              <a:t>Lindex Customer</a:t>
            </a:r>
          </a:p>
        </p:txBody>
      </p:sp>
      <p:cxnSp>
        <p:nvCxnSpPr>
          <p:cNvPr id="9" name="Straight Arrow Connector 8"/>
          <p:cNvCxnSpPr>
            <a:stCxn id="7" idx="3"/>
            <a:endCxn id="3" idx="2"/>
          </p:cNvCxnSpPr>
          <p:nvPr/>
        </p:nvCxnSpPr>
        <p:spPr>
          <a:xfrm flipV="1">
            <a:off x="10257114" y="3209105"/>
            <a:ext cx="45905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Flowchart: Magnetic Disk 12"/>
          <p:cNvSpPr/>
          <p:nvPr/>
        </p:nvSpPr>
        <p:spPr>
          <a:xfrm>
            <a:off x="10716171" y="3855387"/>
            <a:ext cx="1171253" cy="719191"/>
          </a:xfrm>
          <a:prstGeom prst="flowChartMagneticDisk">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200" dirty="0">
                <a:latin typeface="Quicksand"/>
              </a:rPr>
              <a:t>Lindex Active DIrectory</a:t>
            </a:r>
            <a:endParaRPr lang="sv-SE" sz="1400" dirty="0">
              <a:latin typeface="Quicksand"/>
            </a:endParaRPr>
          </a:p>
        </p:txBody>
      </p:sp>
      <p:cxnSp>
        <p:nvCxnSpPr>
          <p:cNvPr id="15" name="Elbow Connector 14"/>
          <p:cNvCxnSpPr>
            <a:stCxn id="5" idx="2"/>
            <a:endCxn id="13" idx="2"/>
          </p:cNvCxnSpPr>
          <p:nvPr/>
        </p:nvCxnSpPr>
        <p:spPr>
          <a:xfrm rot="16200000" flipH="1">
            <a:off x="9195526" y="2694336"/>
            <a:ext cx="719188" cy="2322104"/>
          </a:xfrm>
          <a:prstGeom prst="bentConnector2">
            <a:avLst/>
          </a:prstGeom>
          <a:ln>
            <a:prstDash val="sysDash"/>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2717444" y="4140624"/>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Bonus Master</a:t>
            </a:r>
          </a:p>
        </p:txBody>
      </p:sp>
      <p:sp>
        <p:nvSpPr>
          <p:cNvPr id="20" name="Rounded Rectangle 19"/>
          <p:cNvSpPr/>
          <p:nvPr/>
        </p:nvSpPr>
        <p:spPr>
          <a:xfrm>
            <a:off x="87120"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Commerce</a:t>
            </a:r>
          </a:p>
        </p:txBody>
      </p:sp>
      <p:sp>
        <p:nvSpPr>
          <p:cNvPr id="21" name="Rounded Rectangle 20"/>
          <p:cNvSpPr/>
          <p:nvPr/>
        </p:nvSpPr>
        <p:spPr>
          <a:xfrm>
            <a:off x="1351025"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Clustered Sterling Integrator</a:t>
            </a:r>
          </a:p>
        </p:txBody>
      </p:sp>
      <p:sp>
        <p:nvSpPr>
          <p:cNvPr id="22" name="Rounded Rectangle 21"/>
          <p:cNvSpPr/>
          <p:nvPr/>
        </p:nvSpPr>
        <p:spPr>
          <a:xfrm>
            <a:off x="3989115" y="4140622"/>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Barcode</a:t>
            </a:r>
          </a:p>
        </p:txBody>
      </p:sp>
      <p:sp>
        <p:nvSpPr>
          <p:cNvPr id="23" name="Rounded Rectangle 22"/>
          <p:cNvSpPr/>
          <p:nvPr/>
        </p:nvSpPr>
        <p:spPr>
          <a:xfrm>
            <a:off x="5245745" y="4140621"/>
            <a:ext cx="1138360"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Identification</a:t>
            </a:r>
          </a:p>
        </p:txBody>
      </p:sp>
      <p:sp>
        <p:nvSpPr>
          <p:cNvPr id="27" name="Rounded Rectangle 26"/>
          <p:cNvSpPr/>
          <p:nvPr/>
        </p:nvSpPr>
        <p:spPr>
          <a:xfrm>
            <a:off x="2011104" y="5067318"/>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Master</a:t>
            </a:r>
          </a:p>
        </p:txBody>
      </p:sp>
      <p:sp>
        <p:nvSpPr>
          <p:cNvPr id="28" name="Rounded Rectangle 27"/>
          <p:cNvSpPr/>
          <p:nvPr/>
        </p:nvSpPr>
        <p:spPr>
          <a:xfrm>
            <a:off x="714289"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lindex.com</a:t>
            </a:r>
          </a:p>
        </p:txBody>
      </p:sp>
      <p:sp>
        <p:nvSpPr>
          <p:cNvPr id="29" name="Rounded Rectangle 28"/>
          <p:cNvSpPr/>
          <p:nvPr/>
        </p:nvSpPr>
        <p:spPr>
          <a:xfrm>
            <a:off x="3358233"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Customer </a:t>
            </a:r>
          </a:p>
          <a:p>
            <a:pPr algn="ctr"/>
            <a:r>
              <a:rPr lang="sv-SE" sz="1067" dirty="0">
                <a:latin typeface="Quicksand"/>
              </a:rPr>
              <a:t>Message</a:t>
            </a:r>
          </a:p>
        </p:txBody>
      </p:sp>
      <p:sp>
        <p:nvSpPr>
          <p:cNvPr id="30" name="Rounded Rectangle 29"/>
          <p:cNvSpPr/>
          <p:nvPr/>
        </p:nvSpPr>
        <p:spPr>
          <a:xfrm>
            <a:off x="4604203" y="5067317"/>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AppInfo</a:t>
            </a:r>
          </a:p>
        </p:txBody>
      </p:sp>
      <p:sp>
        <p:nvSpPr>
          <p:cNvPr id="32" name="Rounded Rectangle 31"/>
          <p:cNvSpPr/>
          <p:nvPr/>
        </p:nvSpPr>
        <p:spPr>
          <a:xfrm>
            <a:off x="10375" y="6009250"/>
            <a:ext cx="1219283"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Fredhopper</a:t>
            </a:r>
          </a:p>
          <a:p>
            <a:pPr algn="ctr"/>
            <a:r>
              <a:rPr lang="sv-SE" sz="1067" dirty="0">
                <a:latin typeface="Quicksand"/>
              </a:rPr>
              <a:t>Merchendising</a:t>
            </a:r>
          </a:p>
        </p:txBody>
      </p:sp>
      <p:sp>
        <p:nvSpPr>
          <p:cNvPr id="33" name="Rounded Rectangle 32"/>
          <p:cNvSpPr/>
          <p:nvPr/>
        </p:nvSpPr>
        <p:spPr>
          <a:xfrm>
            <a:off x="1351025" y="6009250"/>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Adobe Campaign</a:t>
            </a:r>
          </a:p>
        </p:txBody>
      </p:sp>
      <p:sp>
        <p:nvSpPr>
          <p:cNvPr id="34" name="Rounded Rectangle 33"/>
          <p:cNvSpPr/>
          <p:nvPr/>
        </p:nvSpPr>
        <p:spPr>
          <a:xfrm>
            <a:off x="2607656" y="6009249"/>
            <a:ext cx="1065792" cy="573377"/>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067" dirty="0">
                <a:latin typeface="Quicksand"/>
              </a:rPr>
              <a:t>ERP</a:t>
            </a:r>
          </a:p>
        </p:txBody>
      </p:sp>
      <p:cxnSp>
        <p:nvCxnSpPr>
          <p:cNvPr id="37" name="Elbow Connector 36"/>
          <p:cNvCxnSpPr>
            <a:stCxn id="4" idx="2"/>
            <a:endCxn id="17" idx="0"/>
          </p:cNvCxnSpPr>
          <p:nvPr/>
        </p:nvCxnSpPr>
        <p:spPr>
          <a:xfrm rot="5400000">
            <a:off x="2934649" y="3811491"/>
            <a:ext cx="644825" cy="13439"/>
          </a:xfrm>
          <a:prstGeom prst="bentConnector3">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p:cNvCxnSpPr>
            <a:stCxn id="4" idx="2"/>
            <a:endCxn id="20" idx="0"/>
          </p:cNvCxnSpPr>
          <p:nvPr/>
        </p:nvCxnSpPr>
        <p:spPr>
          <a:xfrm rot="5400000">
            <a:off x="1619485" y="2496328"/>
            <a:ext cx="644824" cy="2643763"/>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4" idx="2"/>
            <a:endCxn id="21" idx="0"/>
          </p:cNvCxnSpPr>
          <p:nvPr/>
        </p:nvCxnSpPr>
        <p:spPr>
          <a:xfrm rot="5400000">
            <a:off x="2251439" y="3128282"/>
            <a:ext cx="644824" cy="1379857"/>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4" idx="2"/>
            <a:endCxn id="22" idx="0"/>
          </p:cNvCxnSpPr>
          <p:nvPr/>
        </p:nvCxnSpPr>
        <p:spPr>
          <a:xfrm rot="16200000" flipH="1">
            <a:off x="3572247" y="3190858"/>
            <a:ext cx="644824" cy="1254703"/>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8" name="Elbow Connector 47"/>
          <p:cNvCxnSpPr>
            <a:stCxn id="4" idx="2"/>
            <a:endCxn id="23" idx="0"/>
          </p:cNvCxnSpPr>
          <p:nvPr/>
        </p:nvCxnSpPr>
        <p:spPr>
          <a:xfrm rot="16200000" flipH="1">
            <a:off x="4216942" y="2542635"/>
            <a:ext cx="644823" cy="2551147"/>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4" idx="2"/>
            <a:endCxn id="30" idx="0"/>
          </p:cNvCxnSpPr>
          <p:nvPr/>
        </p:nvCxnSpPr>
        <p:spPr>
          <a:xfrm rot="16200000" flipH="1">
            <a:off x="3414681" y="3344896"/>
            <a:ext cx="1571519" cy="1873320"/>
          </a:xfrm>
          <a:prstGeom prst="bentConnector3">
            <a:avLst>
              <a:gd name="adj1" fmla="val 2047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4" idx="2"/>
            <a:endCxn id="29" idx="0"/>
          </p:cNvCxnSpPr>
          <p:nvPr/>
        </p:nvCxnSpPr>
        <p:spPr>
          <a:xfrm rot="16200000" flipH="1">
            <a:off x="2791695" y="3967881"/>
            <a:ext cx="1571519" cy="627351"/>
          </a:xfrm>
          <a:prstGeom prst="bentConnector3">
            <a:avLst>
              <a:gd name="adj1" fmla="val 2047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a:stCxn id="4" idx="2"/>
            <a:endCxn id="28" idx="0"/>
          </p:cNvCxnSpPr>
          <p:nvPr/>
        </p:nvCxnSpPr>
        <p:spPr>
          <a:xfrm rot="5400000">
            <a:off x="1469725" y="3273261"/>
            <a:ext cx="1571519" cy="2016593"/>
          </a:xfrm>
          <a:prstGeom prst="bentConnector3">
            <a:avLst>
              <a:gd name="adj1" fmla="val 1989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 idx="2"/>
            <a:endCxn id="27" idx="0"/>
          </p:cNvCxnSpPr>
          <p:nvPr/>
        </p:nvCxnSpPr>
        <p:spPr>
          <a:xfrm rot="5400000">
            <a:off x="2118129" y="3921668"/>
            <a:ext cx="1571520" cy="719779"/>
          </a:xfrm>
          <a:prstGeom prst="bentConnector3">
            <a:avLst>
              <a:gd name="adj1" fmla="val 1989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20" idx="2"/>
            <a:endCxn id="32" idx="0"/>
          </p:cNvCxnSpPr>
          <p:nvPr/>
        </p:nvCxnSpPr>
        <p:spPr>
          <a:xfrm>
            <a:off x="620016" y="4713999"/>
            <a:ext cx="0" cy="12952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1" idx="2"/>
            <a:endCxn id="33" idx="0"/>
          </p:cNvCxnSpPr>
          <p:nvPr/>
        </p:nvCxnSpPr>
        <p:spPr>
          <a:xfrm>
            <a:off x="1883921" y="4713999"/>
            <a:ext cx="0" cy="12952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Elbow Connector 77"/>
          <p:cNvCxnSpPr>
            <a:stCxn id="21" idx="2"/>
            <a:endCxn id="34" idx="0"/>
          </p:cNvCxnSpPr>
          <p:nvPr/>
        </p:nvCxnSpPr>
        <p:spPr>
          <a:xfrm rot="16200000" flipH="1">
            <a:off x="1864613" y="4733307"/>
            <a:ext cx="1295249" cy="1256631"/>
          </a:xfrm>
          <a:prstGeom prst="bentConnector3">
            <a:avLst>
              <a:gd name="adj1" fmla="val 80908"/>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p:cNvCxnSpPr>
            <a:stCxn id="4" idx="3"/>
            <a:endCxn id="5" idx="1"/>
          </p:cNvCxnSpPr>
          <p:nvPr/>
        </p:nvCxnSpPr>
        <p:spPr>
          <a:xfrm flipV="1">
            <a:off x="6311536" y="3209107"/>
            <a:ext cx="894371" cy="3"/>
          </a:xfrm>
          <a:prstGeom prst="bentConnector3">
            <a:avLst>
              <a:gd name="adj1" fmla="val 50000"/>
            </a:avLst>
          </a:prstGeom>
          <a:ln w="6350">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stCxn id="88" idx="2"/>
          </p:cNvCxnSpPr>
          <p:nvPr/>
        </p:nvCxnSpPr>
        <p:spPr>
          <a:xfrm>
            <a:off x="3780029" y="2647081"/>
            <a:ext cx="5713" cy="2753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88" name="Picture 87"/>
          <p:cNvPicPr>
            <a:picLocks noChangeAspect="1"/>
          </p:cNvPicPr>
          <p:nvPr/>
        </p:nvPicPr>
        <p:blipFill>
          <a:blip r:embed="rId3"/>
          <a:stretch>
            <a:fillRect/>
          </a:stretch>
        </p:blipFill>
        <p:spPr>
          <a:xfrm>
            <a:off x="3075677" y="1381291"/>
            <a:ext cx="1408703" cy="1265791"/>
          </a:xfrm>
          <a:prstGeom prst="rect">
            <a:avLst/>
          </a:prstGeom>
        </p:spPr>
      </p:pic>
      <p:cxnSp>
        <p:nvCxnSpPr>
          <p:cNvPr id="43" name="Straight Arrow Connector 42"/>
          <p:cNvCxnSpPr/>
          <p:nvPr/>
        </p:nvCxnSpPr>
        <p:spPr>
          <a:xfrm>
            <a:off x="2214094" y="2041248"/>
            <a:ext cx="1836" cy="8745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1825424" y="2030671"/>
            <a:ext cx="1027" cy="8849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H="1">
            <a:off x="1367488" y="1830388"/>
            <a:ext cx="11424" cy="10857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2387020" y="1511801"/>
            <a:ext cx="820872" cy="1411728"/>
            <a:chOff x="1797222" y="1081470"/>
            <a:chExt cx="615654" cy="1058796"/>
          </a:xfrm>
        </p:grpSpPr>
        <p:cxnSp>
          <p:nvCxnSpPr>
            <p:cNvPr id="51" name="Straight Arrow Connector 50"/>
            <p:cNvCxnSpPr/>
            <p:nvPr/>
          </p:nvCxnSpPr>
          <p:spPr>
            <a:xfrm>
              <a:off x="1965592" y="1643941"/>
              <a:ext cx="1" cy="496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4" name="Picture 53"/>
            <p:cNvPicPr>
              <a:picLocks noChangeAspect="1"/>
            </p:cNvPicPr>
            <p:nvPr/>
          </p:nvPicPr>
          <p:blipFill>
            <a:blip r:embed="rId4"/>
            <a:stretch>
              <a:fillRect/>
            </a:stretch>
          </p:blipFill>
          <p:spPr>
            <a:xfrm>
              <a:off x="1797222" y="1081470"/>
              <a:ext cx="615654" cy="755307"/>
            </a:xfrm>
            <a:prstGeom prst="rect">
              <a:avLst/>
            </a:prstGeom>
          </p:spPr>
        </p:pic>
      </p:grpSp>
      <p:sp>
        <p:nvSpPr>
          <p:cNvPr id="55" name="Flowchart: Multidocument 54"/>
          <p:cNvSpPr/>
          <p:nvPr/>
        </p:nvSpPr>
        <p:spPr>
          <a:xfrm>
            <a:off x="4467090" y="1511802"/>
            <a:ext cx="944489" cy="654844"/>
          </a:xfrm>
          <a:prstGeom prst="flowChartMultidocumen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933" dirty="0"/>
              <a:t>Franchise Partners</a:t>
            </a:r>
          </a:p>
        </p:txBody>
      </p:sp>
      <p:cxnSp>
        <p:nvCxnSpPr>
          <p:cNvPr id="56" name="Straight Arrow Connector 55"/>
          <p:cNvCxnSpPr>
            <a:stCxn id="55" idx="2"/>
          </p:cNvCxnSpPr>
          <p:nvPr/>
        </p:nvCxnSpPr>
        <p:spPr>
          <a:xfrm flipH="1">
            <a:off x="4865817" y="2141847"/>
            <a:ext cx="7840" cy="7742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5623790" y="1851855"/>
            <a:ext cx="3228" cy="1086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9" name="Picture 58"/>
          <p:cNvPicPr>
            <a:picLocks noChangeAspect="1"/>
          </p:cNvPicPr>
          <p:nvPr/>
        </p:nvPicPr>
        <p:blipFill>
          <a:blip r:embed="rId5"/>
          <a:stretch>
            <a:fillRect/>
          </a:stretch>
        </p:blipFill>
        <p:spPr>
          <a:xfrm>
            <a:off x="5452359" y="1431967"/>
            <a:ext cx="1031623" cy="917199"/>
          </a:xfrm>
          <a:prstGeom prst="rect">
            <a:avLst/>
          </a:prstGeom>
        </p:spPr>
      </p:pic>
      <p:pic>
        <p:nvPicPr>
          <p:cNvPr id="60" name="Picture 14" descr="http://aquanimation.ca/wp-content/uploads/2014/06/point-of-sale-canada.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53150" y="1670399"/>
            <a:ext cx="917268" cy="692279"/>
          </a:xfrm>
          <a:prstGeom prst="rect">
            <a:avLst/>
          </a:prstGeom>
          <a:noFill/>
          <a:extLst>
            <a:ext uri="{909E8E84-426E-40DD-AFC4-6F175D3DCCD1}">
              <a14:hiddenFill xmlns:a14="http://schemas.microsoft.com/office/drawing/2010/main">
                <a:solidFill>
                  <a:srgbClr val="FFFFFF"/>
                </a:solidFill>
              </a14:hiddenFill>
            </a:ext>
          </a:extLst>
        </p:spPr>
      </p:pic>
      <p:cxnSp>
        <p:nvCxnSpPr>
          <p:cNvPr id="62" name="Straight Arrow Connector 61"/>
          <p:cNvCxnSpPr/>
          <p:nvPr/>
        </p:nvCxnSpPr>
        <p:spPr>
          <a:xfrm flipH="1">
            <a:off x="790308" y="2224049"/>
            <a:ext cx="5712" cy="691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H="1">
            <a:off x="399451" y="2224049"/>
            <a:ext cx="5712" cy="691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5" name="Picture 64"/>
          <p:cNvPicPr>
            <a:picLocks noChangeAspect="1"/>
          </p:cNvPicPr>
          <p:nvPr/>
        </p:nvPicPr>
        <p:blipFill>
          <a:blip r:embed="rId7"/>
          <a:stretch>
            <a:fillRect/>
          </a:stretch>
        </p:blipFill>
        <p:spPr>
          <a:xfrm>
            <a:off x="1992657" y="1464863"/>
            <a:ext cx="501975" cy="656167"/>
          </a:xfrm>
          <a:prstGeom prst="rect">
            <a:avLst/>
          </a:prstGeom>
        </p:spPr>
      </p:pic>
      <p:pic>
        <p:nvPicPr>
          <p:cNvPr id="66" name="Picture 65"/>
          <p:cNvPicPr>
            <a:picLocks noChangeAspect="1"/>
          </p:cNvPicPr>
          <p:nvPr/>
        </p:nvPicPr>
        <p:blipFill>
          <a:blip r:embed="rId7"/>
          <a:stretch>
            <a:fillRect/>
          </a:stretch>
        </p:blipFill>
        <p:spPr>
          <a:xfrm>
            <a:off x="1558187" y="1746461"/>
            <a:ext cx="501975" cy="656167"/>
          </a:xfrm>
          <a:prstGeom prst="rect">
            <a:avLst/>
          </a:prstGeom>
        </p:spPr>
      </p:pic>
      <p:pic>
        <p:nvPicPr>
          <p:cNvPr id="67" name="Picture 66"/>
          <p:cNvPicPr>
            <a:picLocks noChangeAspect="1"/>
          </p:cNvPicPr>
          <p:nvPr/>
        </p:nvPicPr>
        <p:blipFill>
          <a:blip r:embed="rId7"/>
          <a:stretch>
            <a:fillRect/>
          </a:stretch>
        </p:blipFill>
        <p:spPr>
          <a:xfrm>
            <a:off x="1156593" y="1324377"/>
            <a:ext cx="501975" cy="656167"/>
          </a:xfrm>
          <a:prstGeom prst="rect">
            <a:avLst/>
          </a:prstGeom>
        </p:spPr>
      </p:pic>
      <p:grpSp>
        <p:nvGrpSpPr>
          <p:cNvPr id="70" name="Group 69"/>
          <p:cNvGrpSpPr/>
          <p:nvPr/>
        </p:nvGrpSpPr>
        <p:grpSpPr>
          <a:xfrm>
            <a:off x="5354605" y="1214895"/>
            <a:ext cx="1227128" cy="1248656"/>
            <a:chOff x="5633237" y="902822"/>
            <a:chExt cx="920346" cy="936492"/>
          </a:xfrm>
        </p:grpSpPr>
        <p:sp>
          <p:nvSpPr>
            <p:cNvPr id="71" name="Oval 70">
              <a:extLst>
                <a:ext uri="{FF2B5EF4-FFF2-40B4-BE49-F238E27FC236}">
                  <a16:creationId xmlns:a16="http://schemas.microsoft.com/office/drawing/2014/main" id="{FCBC6AEF-2929-48A8-AD9E-CA1E577FCC73}"/>
                </a:ext>
              </a:extLst>
            </p:cNvPr>
            <p:cNvSpPr/>
            <p:nvPr/>
          </p:nvSpPr>
          <p:spPr>
            <a:xfrm>
              <a:off x="5633237" y="902822"/>
              <a:ext cx="920346" cy="936492"/>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400"/>
            </a:p>
          </p:txBody>
        </p:sp>
        <p:pic>
          <p:nvPicPr>
            <p:cNvPr id="73" name="Picture 2" descr="Relaterad bild"/>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025487" y="1348157"/>
              <a:ext cx="402864" cy="40286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4" name="Group 73"/>
          <p:cNvGrpSpPr/>
          <p:nvPr/>
        </p:nvGrpSpPr>
        <p:grpSpPr>
          <a:xfrm>
            <a:off x="4318525" y="1214895"/>
            <a:ext cx="1227128" cy="1248656"/>
            <a:chOff x="5633237" y="902822"/>
            <a:chExt cx="920346" cy="936492"/>
          </a:xfrm>
        </p:grpSpPr>
        <p:sp>
          <p:nvSpPr>
            <p:cNvPr id="76" name="Oval 75">
              <a:extLst>
                <a:ext uri="{FF2B5EF4-FFF2-40B4-BE49-F238E27FC236}">
                  <a16:creationId xmlns:a16="http://schemas.microsoft.com/office/drawing/2014/main" id="{FCBC6AEF-2929-48A8-AD9E-CA1E577FCC73}"/>
                </a:ext>
              </a:extLst>
            </p:cNvPr>
            <p:cNvSpPr/>
            <p:nvPr/>
          </p:nvSpPr>
          <p:spPr>
            <a:xfrm>
              <a:off x="5633237" y="902822"/>
              <a:ext cx="920346" cy="936492"/>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400"/>
            </a:p>
          </p:txBody>
        </p:sp>
        <p:pic>
          <p:nvPicPr>
            <p:cNvPr id="77" name="Picture 2" descr="Relaterad bild"/>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025487" y="1348157"/>
              <a:ext cx="402864" cy="40286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9" name="Group 78"/>
          <p:cNvGrpSpPr/>
          <p:nvPr/>
        </p:nvGrpSpPr>
        <p:grpSpPr>
          <a:xfrm>
            <a:off x="3124595" y="1214895"/>
            <a:ext cx="1227128" cy="1248656"/>
            <a:chOff x="5633237" y="902822"/>
            <a:chExt cx="920346" cy="936492"/>
          </a:xfrm>
        </p:grpSpPr>
        <p:sp>
          <p:nvSpPr>
            <p:cNvPr id="80" name="Oval 79">
              <a:extLst>
                <a:ext uri="{FF2B5EF4-FFF2-40B4-BE49-F238E27FC236}">
                  <a16:creationId xmlns:a16="http://schemas.microsoft.com/office/drawing/2014/main" id="{FCBC6AEF-2929-48A8-AD9E-CA1E577FCC73}"/>
                </a:ext>
              </a:extLst>
            </p:cNvPr>
            <p:cNvSpPr/>
            <p:nvPr/>
          </p:nvSpPr>
          <p:spPr>
            <a:xfrm>
              <a:off x="5633237" y="902822"/>
              <a:ext cx="920346" cy="936492"/>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400"/>
            </a:p>
          </p:txBody>
        </p:sp>
        <p:pic>
          <p:nvPicPr>
            <p:cNvPr id="81" name="Picture 2" descr="Relaterad bild"/>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025487" y="1348157"/>
              <a:ext cx="402864" cy="40286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2" name="Group 81"/>
          <p:cNvGrpSpPr/>
          <p:nvPr/>
        </p:nvGrpSpPr>
        <p:grpSpPr>
          <a:xfrm>
            <a:off x="1525168" y="1214895"/>
            <a:ext cx="1227128" cy="1248656"/>
            <a:chOff x="5633237" y="902822"/>
            <a:chExt cx="920346" cy="936492"/>
          </a:xfrm>
        </p:grpSpPr>
        <p:sp>
          <p:nvSpPr>
            <p:cNvPr id="83" name="Oval 82">
              <a:extLst>
                <a:ext uri="{FF2B5EF4-FFF2-40B4-BE49-F238E27FC236}">
                  <a16:creationId xmlns:a16="http://schemas.microsoft.com/office/drawing/2014/main" id="{FCBC6AEF-2929-48A8-AD9E-CA1E577FCC73}"/>
                </a:ext>
              </a:extLst>
            </p:cNvPr>
            <p:cNvSpPr/>
            <p:nvPr/>
          </p:nvSpPr>
          <p:spPr>
            <a:xfrm>
              <a:off x="5633237" y="902822"/>
              <a:ext cx="920346" cy="936492"/>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400"/>
            </a:p>
          </p:txBody>
        </p:sp>
        <p:pic>
          <p:nvPicPr>
            <p:cNvPr id="84" name="Picture 2" descr="Relaterad bild"/>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025487" y="1348157"/>
              <a:ext cx="402864" cy="40286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5" name="Group 84"/>
          <p:cNvGrpSpPr/>
          <p:nvPr/>
        </p:nvGrpSpPr>
        <p:grpSpPr>
          <a:xfrm>
            <a:off x="121931" y="1214895"/>
            <a:ext cx="1227128" cy="1248656"/>
            <a:chOff x="5633237" y="902822"/>
            <a:chExt cx="920346" cy="936492"/>
          </a:xfrm>
        </p:grpSpPr>
        <p:sp>
          <p:nvSpPr>
            <p:cNvPr id="87" name="Oval 86">
              <a:extLst>
                <a:ext uri="{FF2B5EF4-FFF2-40B4-BE49-F238E27FC236}">
                  <a16:creationId xmlns:a16="http://schemas.microsoft.com/office/drawing/2014/main" id="{FCBC6AEF-2929-48A8-AD9E-CA1E577FCC73}"/>
                </a:ext>
              </a:extLst>
            </p:cNvPr>
            <p:cNvSpPr/>
            <p:nvPr/>
          </p:nvSpPr>
          <p:spPr>
            <a:xfrm>
              <a:off x="5633237" y="902822"/>
              <a:ext cx="920346" cy="936492"/>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400"/>
            </a:p>
          </p:txBody>
        </p:sp>
        <p:pic>
          <p:nvPicPr>
            <p:cNvPr id="89" name="Picture 2" descr="Relaterad bild"/>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025487" y="1348157"/>
              <a:ext cx="402864" cy="402864"/>
            </a:xfrm>
            <a:prstGeom prst="rect">
              <a:avLst/>
            </a:prstGeom>
            <a:noFill/>
            <a:extLst>
              <a:ext uri="{909E8E84-426E-40DD-AFC4-6F175D3DCCD1}">
                <a14:hiddenFill xmlns:a14="http://schemas.microsoft.com/office/drawing/2010/main">
                  <a:solidFill>
                    <a:srgbClr val="FFFFFF"/>
                  </a:solidFill>
                </a14:hiddenFill>
              </a:ext>
            </a:extLst>
          </p:spPr>
        </p:pic>
      </p:grpSp>
      <p:sp>
        <p:nvSpPr>
          <p:cNvPr id="90" name="Oval 89">
            <a:extLst>
              <a:ext uri="{FF2B5EF4-FFF2-40B4-BE49-F238E27FC236}">
                <a16:creationId xmlns:a16="http://schemas.microsoft.com/office/drawing/2014/main" id="{32819A98-957F-465D-AD04-FCE80B4388BB}"/>
              </a:ext>
            </a:extLst>
          </p:cNvPr>
          <p:cNvSpPr/>
          <p:nvPr/>
        </p:nvSpPr>
        <p:spPr>
          <a:xfrm>
            <a:off x="2302544" y="4140619"/>
            <a:ext cx="3738811" cy="1381991"/>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400"/>
          </a:p>
        </p:txBody>
      </p:sp>
      <p:pic>
        <p:nvPicPr>
          <p:cNvPr id="91" name="Picture 2" descr="Relaterad bild"/>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817744" y="4312460"/>
            <a:ext cx="1000125" cy="1000125"/>
          </a:xfrm>
          <a:prstGeom prst="rect">
            <a:avLst/>
          </a:prstGeom>
          <a:noFill/>
          <a:extLst>
            <a:ext uri="{909E8E84-426E-40DD-AFC4-6F175D3DCCD1}">
              <a14:hiddenFill xmlns:a14="http://schemas.microsoft.com/office/drawing/2010/main">
                <a:solidFill>
                  <a:srgbClr val="FFFFFF"/>
                </a:solidFill>
              </a14:hiddenFill>
            </a:ext>
          </a:extLst>
        </p:spPr>
      </p:pic>
      <p:sp>
        <p:nvSpPr>
          <p:cNvPr id="92" name="Oval 91">
            <a:extLst>
              <a:ext uri="{FF2B5EF4-FFF2-40B4-BE49-F238E27FC236}">
                <a16:creationId xmlns:a16="http://schemas.microsoft.com/office/drawing/2014/main" id="{FCBC6AEF-2929-48A8-AD9E-CA1E577FCC73}"/>
              </a:ext>
            </a:extLst>
          </p:cNvPr>
          <p:cNvSpPr/>
          <p:nvPr/>
        </p:nvSpPr>
        <p:spPr>
          <a:xfrm>
            <a:off x="-41139" y="4167957"/>
            <a:ext cx="1579419" cy="2223112"/>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400"/>
          </a:p>
        </p:txBody>
      </p:sp>
      <p:pic>
        <p:nvPicPr>
          <p:cNvPr id="93" name="Picture 2" descr="Relaterad bild"/>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62512" y="4437675"/>
            <a:ext cx="1000125" cy="1000125"/>
          </a:xfrm>
          <a:prstGeom prst="rect">
            <a:avLst/>
          </a:prstGeom>
          <a:noFill/>
          <a:extLst>
            <a:ext uri="{909E8E84-426E-40DD-AFC4-6F175D3DCCD1}">
              <a14:hiddenFill xmlns:a14="http://schemas.microsoft.com/office/drawing/2010/main">
                <a:solidFill>
                  <a:srgbClr val="FFFFFF"/>
                </a:solidFill>
              </a14:hiddenFill>
            </a:ext>
          </a:extLst>
        </p:spPr>
      </p:pic>
      <p:sp>
        <p:nvSpPr>
          <p:cNvPr id="94" name="Oval 93">
            <a:extLst>
              <a:ext uri="{FF2B5EF4-FFF2-40B4-BE49-F238E27FC236}">
                <a16:creationId xmlns:a16="http://schemas.microsoft.com/office/drawing/2014/main" id="{FCBC6AEF-2929-48A8-AD9E-CA1E577FCC73}"/>
              </a:ext>
            </a:extLst>
          </p:cNvPr>
          <p:cNvSpPr/>
          <p:nvPr/>
        </p:nvSpPr>
        <p:spPr>
          <a:xfrm>
            <a:off x="1380367" y="5546507"/>
            <a:ext cx="1227128" cy="124865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400"/>
          </a:p>
        </p:txBody>
      </p:sp>
      <p:sp>
        <p:nvSpPr>
          <p:cNvPr id="95" name="Oval 94">
            <a:extLst>
              <a:ext uri="{FF2B5EF4-FFF2-40B4-BE49-F238E27FC236}">
                <a16:creationId xmlns:a16="http://schemas.microsoft.com/office/drawing/2014/main" id="{FCBC6AEF-2929-48A8-AD9E-CA1E577FCC73}"/>
              </a:ext>
            </a:extLst>
          </p:cNvPr>
          <p:cNvSpPr/>
          <p:nvPr/>
        </p:nvSpPr>
        <p:spPr>
          <a:xfrm>
            <a:off x="2642092" y="5600807"/>
            <a:ext cx="1227128" cy="124865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400"/>
          </a:p>
        </p:txBody>
      </p:sp>
      <p:pic>
        <p:nvPicPr>
          <p:cNvPr id="96" name="Picture 2" descr="Relaterad bild"/>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866515" y="5855471"/>
            <a:ext cx="739328" cy="739328"/>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4" descr="Relaterad bild"/>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613347" y="5757631"/>
            <a:ext cx="731429" cy="731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3972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E22F9-FCD5-4915-A7A2-119E4F2CD624}"/>
              </a:ext>
            </a:extLst>
          </p:cNvPr>
          <p:cNvSpPr>
            <a:spLocks noGrp="1"/>
          </p:cNvSpPr>
          <p:nvPr>
            <p:ph type="title"/>
          </p:nvPr>
        </p:nvSpPr>
        <p:spPr>
          <a:xfrm>
            <a:off x="4929690" y="619200"/>
            <a:ext cx="6638309" cy="432000"/>
          </a:xfrm>
        </p:spPr>
        <p:txBody>
          <a:bodyPr/>
          <a:lstStyle/>
          <a:p>
            <a:r>
              <a:rPr lang="en-US" dirty="0">
                <a:cs typeface="Times New Roman"/>
              </a:rPr>
              <a:t>The (mid-term) results are in</a:t>
            </a:r>
            <a:endParaRPr lang="en-US" dirty="0"/>
          </a:p>
        </p:txBody>
      </p:sp>
      <p:sp>
        <p:nvSpPr>
          <p:cNvPr id="3" name="Content Placeholder 2">
            <a:extLst>
              <a:ext uri="{FF2B5EF4-FFF2-40B4-BE49-F238E27FC236}">
                <a16:creationId xmlns:a16="http://schemas.microsoft.com/office/drawing/2014/main" id="{B6B182D1-D4FC-4275-B727-828A7AFD56CE}"/>
              </a:ext>
            </a:extLst>
          </p:cNvPr>
          <p:cNvSpPr>
            <a:spLocks noGrp="1"/>
          </p:cNvSpPr>
          <p:nvPr>
            <p:ph idx="1"/>
          </p:nvPr>
        </p:nvSpPr>
        <p:spPr>
          <a:xfrm>
            <a:off x="4929690" y="1414800"/>
            <a:ext cx="6880950" cy="4464000"/>
          </a:xfrm>
        </p:spPr>
        <p:txBody>
          <a:bodyPr vert="horz" lIns="91440" tIns="45720" rIns="91440" bIns="45720" rtlCol="0" anchor="t">
            <a:noAutofit/>
          </a:bodyPr>
          <a:lstStyle/>
          <a:p>
            <a:r>
              <a:rPr lang="en-US" sz="2000" dirty="0">
                <a:cs typeface="Arial"/>
              </a:rPr>
              <a:t>Multiple teams developing customer experience solutions</a:t>
            </a:r>
          </a:p>
          <a:p>
            <a:endParaRPr lang="en-US" sz="2000" dirty="0">
              <a:cs typeface="Arial"/>
            </a:endParaRPr>
          </a:p>
          <a:p>
            <a:r>
              <a:rPr lang="en-US" sz="2000" dirty="0">
                <a:cs typeface="Arial"/>
              </a:rPr>
              <a:t>Customer and commerce engagement in unplanned places</a:t>
            </a:r>
          </a:p>
          <a:p>
            <a:endParaRPr lang="en-US" sz="2000" dirty="0">
              <a:cs typeface="Arial"/>
            </a:endParaRPr>
          </a:p>
          <a:p>
            <a:r>
              <a:rPr lang="en-US" sz="2000" dirty="0">
                <a:cs typeface="Arial"/>
              </a:rPr>
              <a:t>Experiments are carried out since the development effort is lower</a:t>
            </a:r>
          </a:p>
          <a:p>
            <a:endParaRPr lang="en-US" sz="2000" dirty="0">
              <a:cs typeface="Arial"/>
            </a:endParaRPr>
          </a:p>
          <a:p>
            <a:r>
              <a:rPr lang="en-US" sz="2000" dirty="0">
                <a:cs typeface="Arial"/>
              </a:rPr>
              <a:t>Strategy for gradually replacing backend functionality working working</a:t>
            </a:r>
          </a:p>
          <a:p>
            <a:endParaRPr lang="en-US" sz="2000" dirty="0">
              <a:cs typeface="Arial"/>
            </a:endParaRPr>
          </a:p>
          <a:p>
            <a:r>
              <a:rPr lang="en-US" sz="2000" dirty="0">
                <a:cs typeface="Arial"/>
              </a:rPr>
              <a:t>WSO2 and open-source makes starting out a breeze</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4572000" cy="6858000"/>
          </a:xfrm>
          <a:prstGeom prst="rect">
            <a:avLst/>
          </a:prstGeom>
        </p:spPr>
      </p:pic>
    </p:spTree>
    <p:extLst>
      <p:ext uri="{BB962C8B-B14F-4D97-AF65-F5344CB8AC3E}">
        <p14:creationId xmlns:p14="http://schemas.microsoft.com/office/powerpoint/2010/main" val="2936494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00" y="0"/>
            <a:ext cx="4572000" cy="6858000"/>
          </a:xfrm>
          <a:prstGeom prst="rect">
            <a:avLst/>
          </a:prstGeom>
        </p:spPr>
      </p:pic>
      <p:sp>
        <p:nvSpPr>
          <p:cNvPr id="2" name="Title 1"/>
          <p:cNvSpPr>
            <a:spLocks noGrp="1"/>
          </p:cNvSpPr>
          <p:nvPr>
            <p:ph type="title"/>
          </p:nvPr>
        </p:nvSpPr>
        <p:spPr/>
        <p:txBody>
          <a:bodyPr/>
          <a:lstStyle/>
          <a:p>
            <a:r>
              <a:rPr lang="en-US" dirty="0"/>
              <a:t>If starting over we would</a:t>
            </a:r>
            <a:endParaRPr lang="sv-SE" dirty="0"/>
          </a:p>
        </p:txBody>
      </p:sp>
      <p:sp>
        <p:nvSpPr>
          <p:cNvPr id="3" name="Content Placeholder 2"/>
          <p:cNvSpPr>
            <a:spLocks noGrp="1"/>
          </p:cNvSpPr>
          <p:nvPr>
            <p:ph idx="1"/>
          </p:nvPr>
        </p:nvSpPr>
        <p:spPr>
          <a:xfrm>
            <a:off x="720000" y="1414800"/>
            <a:ext cx="6900000" cy="4464000"/>
          </a:xfrm>
        </p:spPr>
        <p:txBody>
          <a:bodyPr/>
          <a:lstStyle/>
          <a:p>
            <a:r>
              <a:rPr lang="en-US" sz="2000" dirty="0"/>
              <a:t>Set up statistics of API usage immediately - might seem expensive but you will regret not having it</a:t>
            </a:r>
          </a:p>
          <a:p>
            <a:endParaRPr lang="en-US" sz="2000" dirty="0"/>
          </a:p>
          <a:p>
            <a:r>
              <a:rPr lang="en-US" sz="2000" dirty="0"/>
              <a:t>Allocate time for development and changes to API resources</a:t>
            </a:r>
          </a:p>
          <a:p>
            <a:endParaRPr lang="en-US" sz="2000" dirty="0"/>
          </a:p>
          <a:p>
            <a:r>
              <a:rPr lang="en-US" sz="2000" dirty="0"/>
              <a:t>If necessary use force to setup automatic testing of API resources</a:t>
            </a:r>
          </a:p>
          <a:p>
            <a:endParaRPr lang="en-US" sz="2000" dirty="0"/>
          </a:p>
          <a:p>
            <a:r>
              <a:rPr lang="en-US" sz="2000" dirty="0"/>
              <a:t>Make sure API development skills are part of affected teams</a:t>
            </a:r>
          </a:p>
          <a:p>
            <a:endParaRPr lang="en-US" sz="2000" dirty="0"/>
          </a:p>
          <a:p>
            <a:r>
              <a:rPr lang="en-US" sz="2000" dirty="0"/>
              <a:t>Document guidelines for error handling from both service implementation and client perspective</a:t>
            </a:r>
          </a:p>
        </p:txBody>
      </p:sp>
    </p:spTree>
    <p:extLst>
      <p:ext uri="{BB962C8B-B14F-4D97-AF65-F5344CB8AC3E}">
        <p14:creationId xmlns:p14="http://schemas.microsoft.com/office/powerpoint/2010/main" val="24095351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818618" y="4712126"/>
            <a:ext cx="3922487" cy="1408793"/>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US" i="1">
              <a:latin typeface="Times New Roman"/>
              <a:cs typeface="Times New Roman"/>
            </a:endParaRPr>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b="23734"/>
          <a:stretch/>
        </p:blipFill>
        <p:spPr>
          <a:xfrm>
            <a:off x="8124056" y="6047280"/>
            <a:ext cx="4067944" cy="810720"/>
          </a:xfrm>
          <a:prstGeom prst="rect">
            <a:avLst/>
          </a:prstGeom>
        </p:spPr>
      </p:pic>
      <p:pic>
        <p:nvPicPr>
          <p:cNvPr id="6" name="Picture 5"/>
          <p:cNvPicPr>
            <a:picLocks noChangeAspect="1"/>
          </p:cNvPicPr>
          <p:nvPr/>
        </p:nvPicPr>
        <p:blipFill rotWithShape="1">
          <a:blip r:embed="rId4" cstate="print">
            <a:extLst>
              <a:ext uri="{28A0092B-C50C-407E-A947-70E740481C1C}">
                <a14:useLocalDpi xmlns:a14="http://schemas.microsoft.com/office/drawing/2010/main" val="0"/>
              </a:ext>
            </a:extLst>
          </a:blip>
          <a:srcRect b="15775"/>
          <a:stretch/>
        </p:blipFill>
        <p:spPr>
          <a:xfrm>
            <a:off x="0" y="6824"/>
            <a:ext cx="12192000" cy="6851176"/>
          </a:xfrm>
          <a:prstGeom prst="rect">
            <a:avLst/>
          </a:prstGeom>
        </p:spPr>
      </p:pic>
      <p:sp>
        <p:nvSpPr>
          <p:cNvPr id="8" name="Title 1">
            <a:extLst>
              <a:ext uri="{FF2B5EF4-FFF2-40B4-BE49-F238E27FC236}">
                <a16:creationId xmlns:a16="http://schemas.microsoft.com/office/drawing/2014/main" id="{245E22F9-FCD5-4915-A7A2-119E4F2CD624}"/>
              </a:ext>
            </a:extLst>
          </p:cNvPr>
          <p:cNvSpPr txBox="1">
            <a:spLocks/>
          </p:cNvSpPr>
          <p:nvPr/>
        </p:nvSpPr>
        <p:spPr>
          <a:xfrm>
            <a:off x="6714698" y="619113"/>
            <a:ext cx="4162567" cy="1823836"/>
          </a:xfrm>
          <a:prstGeom prst="rect">
            <a:avLst/>
          </a:prstGeom>
        </p:spPr>
        <p:txBody>
          <a:bodyPr/>
          <a:lstStyle>
            <a:lvl1pPr algn="l" defTabSz="914400" rtl="0" eaLnBrk="1" latinLnBrk="0" hangingPunct="1">
              <a:spcBef>
                <a:spcPct val="0"/>
              </a:spcBef>
              <a:buNone/>
              <a:defRPr sz="3600" i="1" kern="1200">
                <a:solidFill>
                  <a:schemeClr val="tx1"/>
                </a:solidFill>
                <a:latin typeface="+mj-lt"/>
                <a:ea typeface="+mj-ea"/>
                <a:cs typeface="+mj-cs"/>
              </a:defRPr>
            </a:lvl1pPr>
          </a:lstStyle>
          <a:p>
            <a:pPr algn="ctr"/>
            <a:r>
              <a:rPr lang="en-US" dirty="0">
                <a:cs typeface="Times New Roman"/>
              </a:rPr>
              <a:t>Next</a:t>
            </a:r>
          </a:p>
          <a:p>
            <a:pPr algn="ctr"/>
            <a:r>
              <a:rPr lang="en-US" dirty="0">
                <a:cs typeface="Times New Roman"/>
              </a:rPr>
              <a:t> open source </a:t>
            </a:r>
          </a:p>
          <a:p>
            <a:pPr algn="ctr"/>
            <a:r>
              <a:rPr lang="en-US" dirty="0">
                <a:cs typeface="Times New Roman"/>
              </a:rPr>
              <a:t>catalysts</a:t>
            </a:r>
            <a:endParaRPr lang="en-US" dirty="0"/>
          </a:p>
        </p:txBody>
      </p:sp>
    </p:spTree>
    <p:extLst>
      <p:ext uri="{BB962C8B-B14F-4D97-AF65-F5344CB8AC3E}">
        <p14:creationId xmlns:p14="http://schemas.microsoft.com/office/powerpoint/2010/main" val="2198496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E22F9-FCD5-4915-A7A2-119E4F2CD624}"/>
              </a:ext>
            </a:extLst>
          </p:cNvPr>
          <p:cNvSpPr>
            <a:spLocks noGrp="1"/>
          </p:cNvSpPr>
          <p:nvPr>
            <p:ph type="title"/>
          </p:nvPr>
        </p:nvSpPr>
        <p:spPr/>
        <p:txBody>
          <a:bodyPr/>
          <a:lstStyle/>
          <a:p>
            <a:r>
              <a:rPr lang="en-US" dirty="0">
                <a:cs typeface="Times New Roman"/>
              </a:rPr>
              <a:t>Next open source catalysts</a:t>
            </a:r>
            <a:endParaRPr lang="en-US" dirty="0"/>
          </a:p>
        </p:txBody>
      </p:sp>
      <p:sp>
        <p:nvSpPr>
          <p:cNvPr id="3" name="Content Placeholder 2">
            <a:extLst>
              <a:ext uri="{FF2B5EF4-FFF2-40B4-BE49-F238E27FC236}">
                <a16:creationId xmlns:a16="http://schemas.microsoft.com/office/drawing/2014/main" id="{B6B182D1-D4FC-4275-B727-828A7AFD56CE}"/>
              </a:ext>
            </a:extLst>
          </p:cNvPr>
          <p:cNvSpPr>
            <a:spLocks noGrp="1"/>
          </p:cNvSpPr>
          <p:nvPr>
            <p:ph idx="1"/>
          </p:nvPr>
        </p:nvSpPr>
        <p:spPr>
          <a:xfrm>
            <a:off x="720000" y="1414800"/>
            <a:ext cx="6880950" cy="4464000"/>
          </a:xfrm>
        </p:spPr>
        <p:txBody>
          <a:bodyPr vert="horz" lIns="91440" tIns="45720" rIns="91440" bIns="45720" rtlCol="0" anchor="t">
            <a:noAutofit/>
          </a:bodyPr>
          <a:lstStyle/>
          <a:p>
            <a:endParaRPr lang="en-US" sz="2000" dirty="0">
              <a:cs typeface="Arial"/>
            </a:endParaRPr>
          </a:p>
          <a:p>
            <a:r>
              <a:rPr lang="en-US" sz="2000" dirty="0" err="1">
                <a:cs typeface="Arial"/>
              </a:rPr>
              <a:t>ActiveMQ</a:t>
            </a:r>
            <a:r>
              <a:rPr lang="en-US" sz="2000" dirty="0">
                <a:cs typeface="Arial"/>
              </a:rPr>
              <a:t> Artemis</a:t>
            </a:r>
          </a:p>
          <a:p>
            <a:pPr lvl="1"/>
            <a:r>
              <a:rPr lang="en-US" sz="1800" dirty="0">
                <a:cs typeface="Arial"/>
              </a:rPr>
              <a:t>Cross platform messaging</a:t>
            </a:r>
          </a:p>
          <a:p>
            <a:pPr lvl="1"/>
            <a:r>
              <a:rPr lang="en-US" sz="1800" dirty="0">
                <a:cs typeface="Arial"/>
              </a:rPr>
              <a:t>Standardize asynchronous application to application messaging</a:t>
            </a:r>
          </a:p>
          <a:p>
            <a:pPr marL="0" indent="0">
              <a:buNone/>
            </a:pPr>
            <a:endParaRPr lang="en-US" sz="2000" dirty="0">
              <a:cs typeface="Arial"/>
            </a:endParaRPr>
          </a:p>
          <a:p>
            <a:r>
              <a:rPr lang="en-US" sz="2000" dirty="0">
                <a:cs typeface="Arial"/>
              </a:rPr>
              <a:t>Kubernetes</a:t>
            </a:r>
          </a:p>
          <a:p>
            <a:pPr lvl="1"/>
            <a:r>
              <a:rPr lang="en-US" sz="1800" dirty="0">
                <a:cs typeface="Arial"/>
              </a:rPr>
              <a:t>Next step for infrastructure as code</a:t>
            </a:r>
          </a:p>
          <a:p>
            <a:pPr lvl="1"/>
            <a:r>
              <a:rPr lang="en-US" sz="1800" dirty="0">
                <a:cs typeface="Arial"/>
              </a:rPr>
              <a:t>Easier continuous deployment</a:t>
            </a:r>
          </a:p>
          <a:p>
            <a:pPr lvl="1"/>
            <a:r>
              <a:rPr lang="en-US" sz="1800" dirty="0">
                <a:cs typeface="Arial"/>
              </a:rPr>
              <a:t>Increase quality</a:t>
            </a:r>
          </a:p>
          <a:p>
            <a:pPr lvl="1"/>
            <a:r>
              <a:rPr lang="en-US" sz="1800" dirty="0">
                <a:cs typeface="Arial"/>
              </a:rPr>
              <a:t>Horizontal scaling in our data center</a:t>
            </a:r>
          </a:p>
          <a:p>
            <a:pPr lvl="1"/>
            <a:r>
              <a:rPr lang="en-US" sz="1800" dirty="0">
                <a:cs typeface="Arial"/>
              </a:rPr>
              <a:t>Path to the cloud</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00" y="0"/>
            <a:ext cx="4572000" cy="6858000"/>
          </a:xfrm>
          <a:prstGeom prst="rect">
            <a:avLst/>
          </a:prstGeom>
        </p:spPr>
      </p:pic>
      <p:pic>
        <p:nvPicPr>
          <p:cNvPr id="1026" name="Picture 2" descr="Bildresultat fÃ¶r kubernet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0816" y="3028678"/>
            <a:ext cx="820267" cy="80064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activemq.apache.org/activemq-website/assets/img/main-logo.png"/>
          <p:cNvPicPr>
            <a:picLocks noChangeAspect="1" noChangeArrowheads="1"/>
          </p:cNvPicPr>
          <p:nvPr/>
        </p:nvPicPr>
        <p:blipFill rotWithShape="1">
          <a:blip r:embed="rId4">
            <a:extLst>
              <a:ext uri="{28A0092B-C50C-407E-A947-70E740481C1C}">
                <a14:useLocalDpi xmlns:a14="http://schemas.microsoft.com/office/drawing/2010/main" val="0"/>
              </a:ext>
            </a:extLst>
          </a:blip>
          <a:srcRect b="24981"/>
          <a:stretch/>
        </p:blipFill>
        <p:spPr bwMode="auto">
          <a:xfrm>
            <a:off x="-914" y="1375481"/>
            <a:ext cx="1403725" cy="1200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8378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9" name="Ink 8"/>
              <p14:cNvContentPartPr/>
              <p14:nvPr/>
            </p14:nvContentPartPr>
            <p14:xfrm>
              <a:off x="9524849" y="3318179"/>
              <a:ext cx="7920" cy="1083600"/>
            </p14:xfrm>
          </p:contentPart>
        </mc:Choice>
        <mc:Fallback xmlns="">
          <p:pic>
            <p:nvPicPr>
              <p:cNvPr id="9" name="Ink 8"/>
              <p:cNvPicPr/>
              <p:nvPr/>
            </p:nvPicPr>
            <p:blipFill>
              <a:blip r:embed="rId4"/>
              <a:stretch>
                <a:fillRect/>
              </a:stretch>
            </p:blipFill>
            <p:spPr>
              <a:xfrm>
                <a:off x="9486689" y="3280032"/>
                <a:ext cx="84240" cy="1159895"/>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1" name="Ink 10"/>
              <p14:cNvContentPartPr/>
              <p14:nvPr/>
            </p14:nvContentPartPr>
            <p14:xfrm>
              <a:off x="9731112" y="3113399"/>
              <a:ext cx="17280" cy="919800"/>
            </p14:xfrm>
          </p:contentPart>
        </mc:Choice>
        <mc:Fallback xmlns="">
          <p:pic>
            <p:nvPicPr>
              <p:cNvPr id="11" name="Ink 10"/>
              <p:cNvPicPr/>
              <p:nvPr/>
            </p:nvPicPr>
            <p:blipFill>
              <a:blip r:embed="rId6"/>
              <a:stretch>
                <a:fillRect/>
              </a:stretch>
            </p:blipFill>
            <p:spPr>
              <a:xfrm>
                <a:off x="9712421" y="3094319"/>
                <a:ext cx="54661" cy="957960"/>
              </a:xfrm>
              <a:prstGeom prst="rect">
                <a:avLst/>
              </a:prstGeom>
            </p:spPr>
          </p:pic>
        </mc:Fallback>
      </mc:AlternateContent>
      <p:sp>
        <p:nvSpPr>
          <p:cNvPr id="8" name="Title 2"/>
          <p:cNvSpPr>
            <a:spLocks noGrp="1"/>
          </p:cNvSpPr>
          <p:nvPr>
            <p:ph type="title"/>
          </p:nvPr>
        </p:nvSpPr>
        <p:spPr>
          <a:xfrm>
            <a:off x="582000" y="274633"/>
            <a:ext cx="11327947" cy="1143200"/>
          </a:xfrm>
        </p:spPr>
        <p:txBody>
          <a:bodyPr/>
          <a:lstStyle/>
          <a:p>
            <a:r>
              <a:rPr lang="en-US" i="1" dirty="0"/>
              <a:t>To empower and inspire women everywhere</a:t>
            </a:r>
          </a:p>
        </p:txBody>
      </p:sp>
      <p:sp>
        <p:nvSpPr>
          <p:cNvPr id="10" name="Content Placeholder 2"/>
          <p:cNvSpPr>
            <a:spLocks noGrp="1"/>
          </p:cNvSpPr>
          <p:nvPr>
            <p:ph type="body" idx="4294967295"/>
          </p:nvPr>
        </p:nvSpPr>
        <p:spPr>
          <a:xfrm>
            <a:off x="7755876" y="1720015"/>
            <a:ext cx="4308747" cy="4840009"/>
          </a:xfrm>
          <a:prstGeom prst="rect">
            <a:avLst/>
          </a:prstGeom>
        </p:spPr>
        <p:txBody>
          <a:bodyPr>
            <a:noAutofit/>
          </a:bodyPr>
          <a:lstStyle/>
          <a:p>
            <a:pPr marL="152396" indent="0">
              <a:spcBef>
                <a:spcPts val="1200"/>
              </a:spcBef>
              <a:buNone/>
            </a:pPr>
            <a:r>
              <a:rPr lang="en-GB" sz="2000" dirty="0"/>
              <a:t>Lindex is one of the leading fashion chains in Europe with 470 stores in 18 markets. </a:t>
            </a:r>
          </a:p>
          <a:p>
            <a:pPr marL="152396" indent="0">
              <a:spcBef>
                <a:spcPts val="1200"/>
              </a:spcBef>
              <a:buNone/>
            </a:pPr>
            <a:r>
              <a:rPr lang="en-US" sz="2000" dirty="0">
                <a:cs typeface="Arial"/>
              </a:rPr>
              <a:t>Euro 606 million in turnover 2017</a:t>
            </a:r>
            <a:endParaRPr lang="en-GB" sz="2000" dirty="0">
              <a:cs typeface="Arial"/>
            </a:endParaRPr>
          </a:p>
          <a:p>
            <a:pPr marL="152396" indent="0">
              <a:spcBef>
                <a:spcPts val="1200"/>
              </a:spcBef>
              <a:buNone/>
            </a:pPr>
            <a:r>
              <a:rPr lang="en-GB" sz="2000" dirty="0">
                <a:cs typeface="Arial"/>
              </a:rPr>
              <a:t>Approx. 5 000 employees. </a:t>
            </a:r>
          </a:p>
          <a:p>
            <a:pPr marL="152396" indent="0">
              <a:spcBef>
                <a:spcPts val="1200"/>
              </a:spcBef>
              <a:buNone/>
            </a:pPr>
            <a:r>
              <a:rPr lang="en-GB" sz="2000" dirty="0">
                <a:cs typeface="Arial"/>
              </a:rPr>
              <a:t>Head office in central Gothenburg, Sweden. Founded 1954 in </a:t>
            </a:r>
            <a:r>
              <a:rPr lang="en-GB" sz="2000" dirty="0" err="1">
                <a:cs typeface="Arial"/>
              </a:rPr>
              <a:t>Alingsås</a:t>
            </a:r>
            <a:r>
              <a:rPr lang="en-GB" sz="2000" dirty="0">
                <a:cs typeface="Arial"/>
              </a:rPr>
              <a:t>, Sweden</a:t>
            </a:r>
          </a:p>
          <a:p>
            <a:pPr marL="152396" indent="0">
              <a:spcBef>
                <a:spcPts val="1200"/>
              </a:spcBef>
              <a:buNone/>
            </a:pPr>
            <a:r>
              <a:rPr lang="en-GB" sz="2000" dirty="0">
                <a:cs typeface="Arial"/>
              </a:rPr>
              <a:t>Part of the Finnish listed company </a:t>
            </a:r>
            <a:r>
              <a:rPr lang="en-GB" sz="2000" dirty="0" err="1">
                <a:cs typeface="Arial"/>
              </a:rPr>
              <a:t>Stockmann</a:t>
            </a:r>
            <a:r>
              <a:rPr lang="en-GB" sz="2000" dirty="0">
                <a:cs typeface="Arial"/>
              </a:rPr>
              <a:t> since 2007</a:t>
            </a:r>
          </a:p>
          <a:p>
            <a:pPr marL="152396" indent="0">
              <a:spcBef>
                <a:spcPts val="1200"/>
              </a:spcBef>
              <a:buNone/>
            </a:pPr>
            <a:r>
              <a:rPr lang="sv-SE" sz="2000" dirty="0">
                <a:cs typeface="Arial"/>
              </a:rPr>
              <a:t>55% </a:t>
            </a:r>
            <a:r>
              <a:rPr lang="en-GB" sz="2000" dirty="0">
                <a:cs typeface="Arial"/>
              </a:rPr>
              <a:t>of our garments are made of sustainable materials </a:t>
            </a:r>
          </a:p>
        </p:txBody>
      </p:sp>
      <p:pic>
        <p:nvPicPr>
          <p:cNvPr id="7" name="Picture 6">
            <a:extLst>
              <a:ext uri="{FF2B5EF4-FFF2-40B4-BE49-F238E27FC236}">
                <a16:creationId xmlns:a16="http://schemas.microsoft.com/office/drawing/2014/main" id="{B70BEC35-3D90-4B64-ACDB-B34812969987}"/>
              </a:ext>
            </a:extLst>
          </p:cNvPr>
          <p:cNvPicPr>
            <a:picLocks noChangeAspect="1"/>
          </p:cNvPicPr>
          <p:nvPr/>
        </p:nvPicPr>
        <p:blipFill>
          <a:blip r:embed="rId7"/>
          <a:stretch>
            <a:fillRect/>
          </a:stretch>
        </p:blipFill>
        <p:spPr>
          <a:xfrm>
            <a:off x="30415" y="2037119"/>
            <a:ext cx="7725461" cy="4820881"/>
          </a:xfrm>
          <a:prstGeom prst="rect">
            <a:avLst/>
          </a:prstGeom>
        </p:spPr>
      </p:pic>
    </p:spTree>
    <p:extLst>
      <p:ext uri="{BB962C8B-B14F-4D97-AF65-F5344CB8AC3E}">
        <p14:creationId xmlns:p14="http://schemas.microsoft.com/office/powerpoint/2010/main" val="16406034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4572000" cy="6858000"/>
          </a:xfrm>
          <a:prstGeom prst="rect">
            <a:avLst/>
          </a:prstGeom>
        </p:spPr>
      </p:pic>
      <p:sp>
        <p:nvSpPr>
          <p:cNvPr id="2" name="Title 1"/>
          <p:cNvSpPr>
            <a:spLocks noGrp="1"/>
          </p:cNvSpPr>
          <p:nvPr>
            <p:ph type="title"/>
          </p:nvPr>
        </p:nvSpPr>
        <p:spPr>
          <a:xfrm>
            <a:off x="4935418" y="619200"/>
            <a:ext cx="6632581" cy="432000"/>
          </a:xfrm>
        </p:spPr>
        <p:txBody>
          <a:bodyPr/>
          <a:lstStyle/>
          <a:p>
            <a:r>
              <a:rPr lang="sv-SE" dirty="0"/>
              <a:t>Highlights</a:t>
            </a:r>
          </a:p>
        </p:txBody>
      </p:sp>
      <p:sp>
        <p:nvSpPr>
          <p:cNvPr id="3" name="Content Placeholder 2"/>
          <p:cNvSpPr>
            <a:spLocks noGrp="1"/>
          </p:cNvSpPr>
          <p:nvPr>
            <p:ph idx="1"/>
          </p:nvPr>
        </p:nvSpPr>
        <p:spPr>
          <a:xfrm>
            <a:off x="4935419" y="1414800"/>
            <a:ext cx="6900000" cy="4464000"/>
          </a:xfrm>
        </p:spPr>
        <p:txBody>
          <a:bodyPr/>
          <a:lstStyle/>
          <a:p>
            <a:r>
              <a:rPr lang="en-US" sz="2000" dirty="0"/>
              <a:t>API really unlocks possibilities</a:t>
            </a:r>
          </a:p>
          <a:p>
            <a:pPr lvl="1"/>
            <a:r>
              <a:rPr lang="en-US" dirty="0"/>
              <a:t>Functionality is easier to reuse</a:t>
            </a:r>
          </a:p>
          <a:p>
            <a:pPr lvl="1"/>
            <a:r>
              <a:rPr lang="en-US" dirty="0"/>
              <a:t>Provides starting point for teams to be independent</a:t>
            </a:r>
          </a:p>
          <a:p>
            <a:pPr marL="0" indent="0">
              <a:buNone/>
            </a:pPr>
            <a:endParaRPr lang="en-US" sz="2000" dirty="0"/>
          </a:p>
          <a:p>
            <a:r>
              <a:rPr lang="en-US" sz="2000" dirty="0"/>
              <a:t>Remember to do proper design for the APIs</a:t>
            </a:r>
          </a:p>
          <a:p>
            <a:pPr lvl="1"/>
            <a:r>
              <a:rPr lang="en-US" dirty="0"/>
              <a:t>Apply Bounded Context and DDD</a:t>
            </a:r>
          </a:p>
          <a:p>
            <a:pPr lvl="1"/>
            <a:r>
              <a:rPr lang="en-US" dirty="0"/>
              <a:t>Hide your monolith behind a layer of APIs</a:t>
            </a:r>
          </a:p>
          <a:p>
            <a:endParaRPr lang="en-US" sz="2000" dirty="0"/>
          </a:p>
          <a:p>
            <a:r>
              <a:rPr lang="en-US" sz="2000" dirty="0"/>
              <a:t>Centralizing customer identification is key</a:t>
            </a:r>
          </a:p>
          <a:p>
            <a:pPr lvl="1"/>
            <a:r>
              <a:rPr lang="en-US" dirty="0"/>
              <a:t>Lets developers focus on functionality not infrastructure</a:t>
            </a:r>
          </a:p>
          <a:p>
            <a:pPr lvl="1"/>
            <a:r>
              <a:rPr lang="en-US" dirty="0"/>
              <a:t>Find something that can hook into what you have</a:t>
            </a:r>
          </a:p>
          <a:p>
            <a:pPr marL="256500" lvl="1" indent="0">
              <a:buNone/>
            </a:pPr>
            <a:endParaRPr lang="en-US" dirty="0"/>
          </a:p>
          <a:p>
            <a:r>
              <a:rPr lang="en-US" sz="2000" dirty="0"/>
              <a:t>Open source lowers entry level</a:t>
            </a:r>
          </a:p>
          <a:p>
            <a:pPr lvl="1"/>
            <a:endParaRPr lang="en-US" dirty="0"/>
          </a:p>
        </p:txBody>
      </p:sp>
    </p:spTree>
    <p:extLst>
      <p:ext uri="{BB962C8B-B14F-4D97-AF65-F5344CB8AC3E}">
        <p14:creationId xmlns:p14="http://schemas.microsoft.com/office/powerpoint/2010/main" val="3109415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t="15627"/>
          <a:stretch/>
        </p:blipFill>
        <p:spPr>
          <a:xfrm>
            <a:off x="0" y="-1638"/>
            <a:ext cx="12192001" cy="6857812"/>
          </a:xfrm>
          <a:prstGeom prst="rect">
            <a:avLst/>
          </a:prstGeom>
        </p:spPr>
      </p:pic>
      <p:sp>
        <p:nvSpPr>
          <p:cNvPr id="2" name="Title 1"/>
          <p:cNvSpPr>
            <a:spLocks noGrp="1"/>
          </p:cNvSpPr>
          <p:nvPr>
            <p:ph type="ctrTitle"/>
          </p:nvPr>
        </p:nvSpPr>
        <p:spPr>
          <a:xfrm>
            <a:off x="528466" y="1410502"/>
            <a:ext cx="2856179" cy="432000"/>
          </a:xfrm>
        </p:spPr>
        <p:txBody>
          <a:bodyPr/>
          <a:lstStyle/>
          <a:p>
            <a:r>
              <a:rPr lang="sv-SE" dirty="0"/>
              <a:t>Thank You</a:t>
            </a:r>
          </a:p>
        </p:txBody>
      </p:sp>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b="23734"/>
          <a:stretch/>
        </p:blipFill>
        <p:spPr>
          <a:xfrm>
            <a:off x="8124056" y="6047280"/>
            <a:ext cx="4067944" cy="810720"/>
          </a:xfrm>
          <a:prstGeom prst="rect">
            <a:avLst/>
          </a:prstGeom>
        </p:spPr>
      </p:pic>
    </p:spTree>
    <p:extLst>
      <p:ext uri="{BB962C8B-B14F-4D97-AF65-F5344CB8AC3E}">
        <p14:creationId xmlns:p14="http://schemas.microsoft.com/office/powerpoint/2010/main" val="1774902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8316" y="619200"/>
            <a:ext cx="6629683" cy="432000"/>
          </a:xfrm>
        </p:spPr>
        <p:txBody>
          <a:bodyPr/>
          <a:lstStyle/>
          <a:p>
            <a:r>
              <a:rPr lang="sv-SE" dirty="0"/>
              <a:t>Highlights being covered</a:t>
            </a:r>
          </a:p>
        </p:txBody>
      </p:sp>
      <p:sp>
        <p:nvSpPr>
          <p:cNvPr id="3" name="Content Placeholder 2"/>
          <p:cNvSpPr>
            <a:spLocks noGrp="1"/>
          </p:cNvSpPr>
          <p:nvPr>
            <p:ph idx="1"/>
          </p:nvPr>
        </p:nvSpPr>
        <p:spPr>
          <a:xfrm>
            <a:off x="4938317" y="1414800"/>
            <a:ext cx="6880950" cy="4464000"/>
          </a:xfrm>
        </p:spPr>
        <p:txBody>
          <a:bodyPr vert="horz" lIns="91440" tIns="45720" rIns="91440" bIns="45720" rtlCol="0" anchor="t">
            <a:noAutofit/>
          </a:bodyPr>
          <a:lstStyle/>
          <a:p>
            <a:pPr marL="0" indent="0">
              <a:buNone/>
            </a:pPr>
            <a:r>
              <a:rPr lang="en-US" sz="2400" dirty="0"/>
              <a:t>Business</a:t>
            </a:r>
            <a:endParaRPr lang="en-US" sz="2000" dirty="0"/>
          </a:p>
          <a:p>
            <a:r>
              <a:rPr lang="en-US" sz="2000" dirty="0"/>
              <a:t>Going from one development team to multiple customer experience focused teams</a:t>
            </a:r>
          </a:p>
          <a:p>
            <a:endParaRPr lang="en-US" sz="1200" dirty="0"/>
          </a:p>
          <a:p>
            <a:r>
              <a:rPr lang="en-US" sz="2000" dirty="0"/>
              <a:t>Composing applications for a specific user group</a:t>
            </a:r>
          </a:p>
          <a:p>
            <a:endParaRPr lang="en-US" sz="1200" dirty="0"/>
          </a:p>
          <a:p>
            <a:r>
              <a:rPr lang="en-US" sz="2000" dirty="0"/>
              <a:t>Enable experiments for functionality</a:t>
            </a:r>
          </a:p>
          <a:p>
            <a:pPr marL="0" indent="0">
              <a:buNone/>
            </a:pPr>
            <a:endParaRPr lang="en-US" sz="2000" dirty="0"/>
          </a:p>
          <a:p>
            <a:pPr marL="0" indent="0">
              <a:buNone/>
            </a:pPr>
            <a:endParaRPr lang="en-US" sz="2000" dirty="0"/>
          </a:p>
          <a:p>
            <a:pPr marL="0" indent="0">
              <a:buNone/>
            </a:pPr>
            <a:r>
              <a:rPr lang="en-US" sz="2400" dirty="0"/>
              <a:t>Technical</a:t>
            </a:r>
            <a:endParaRPr lang="en-US" sz="2000" dirty="0"/>
          </a:p>
          <a:p>
            <a:r>
              <a:rPr lang="en-US" sz="2000" dirty="0"/>
              <a:t>Hide your monolith behind a layer of APIs</a:t>
            </a:r>
            <a:endParaRPr lang="en-US" sz="2000" dirty="0">
              <a:cs typeface="Arial"/>
            </a:endParaRPr>
          </a:p>
          <a:p>
            <a:pPr marL="0" indent="0">
              <a:buNone/>
            </a:pPr>
            <a:endParaRPr lang="en-US" sz="1200" dirty="0"/>
          </a:p>
          <a:p>
            <a:r>
              <a:rPr lang="en-US" sz="2000" dirty="0"/>
              <a:t>APIs really unlocks possibilities</a:t>
            </a:r>
            <a:endParaRPr lang="en-US" sz="2000" dirty="0">
              <a:cs typeface="Arial"/>
            </a:endParaRPr>
          </a:p>
          <a:p>
            <a:pPr marL="0" indent="0">
              <a:buNone/>
            </a:pPr>
            <a:endParaRPr lang="en-US" sz="1200" dirty="0">
              <a:cs typeface="Arial"/>
            </a:endParaRPr>
          </a:p>
          <a:p>
            <a:r>
              <a:rPr lang="en-US" sz="2000" dirty="0"/>
              <a:t>API is a technique, remember to do proper design. </a:t>
            </a:r>
            <a:endParaRPr lang="en-US" sz="2000" dirty="0">
              <a:cs typeface="Arial"/>
            </a:endParaRPr>
          </a:p>
          <a:p>
            <a:pPr marL="0" indent="0">
              <a:buNone/>
            </a:pPr>
            <a:endParaRPr lang="en-US" sz="1200"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4572000" cy="6858000"/>
          </a:xfrm>
          <a:prstGeom prst="rect">
            <a:avLst/>
          </a:prstGeom>
        </p:spPr>
      </p:pic>
    </p:spTree>
    <p:extLst>
      <p:ext uri="{BB962C8B-B14F-4D97-AF65-F5344CB8AC3E}">
        <p14:creationId xmlns:p14="http://schemas.microsoft.com/office/powerpoint/2010/main" val="1013337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52302" y="0"/>
            <a:ext cx="5239698" cy="6858000"/>
          </a:xfrm>
          <a:prstGeom prst="rect">
            <a:avLst/>
          </a:prstGeom>
        </p:spPr>
      </p:pic>
      <p:sp>
        <p:nvSpPr>
          <p:cNvPr id="2" name="Title 1">
            <a:extLst>
              <a:ext uri="{FF2B5EF4-FFF2-40B4-BE49-F238E27FC236}">
                <a16:creationId xmlns:a16="http://schemas.microsoft.com/office/drawing/2014/main" id="{3DD00398-5254-4302-B1CC-594E3A57DB0A}"/>
              </a:ext>
            </a:extLst>
          </p:cNvPr>
          <p:cNvSpPr>
            <a:spLocks noGrp="1"/>
          </p:cNvSpPr>
          <p:nvPr>
            <p:ph type="title"/>
          </p:nvPr>
        </p:nvSpPr>
        <p:spPr/>
        <p:txBody>
          <a:bodyPr/>
          <a:lstStyle/>
          <a:p>
            <a:r>
              <a:rPr lang="en-US" dirty="0">
                <a:cs typeface="Times New Roman"/>
              </a:rPr>
              <a:t>Online presence after 10 years iterations</a:t>
            </a:r>
            <a:endParaRPr lang="en-US" dirty="0"/>
          </a:p>
        </p:txBody>
      </p:sp>
      <p:pic>
        <p:nvPicPr>
          <p:cNvPr id="6" name="Picture 5"/>
          <p:cNvPicPr>
            <a:picLocks noChangeAspect="1"/>
          </p:cNvPicPr>
          <p:nvPr/>
        </p:nvPicPr>
        <p:blipFill>
          <a:blip r:embed="rId4"/>
          <a:stretch>
            <a:fillRect/>
          </a:stretch>
        </p:blipFill>
        <p:spPr>
          <a:xfrm>
            <a:off x="1838325" y="1327038"/>
            <a:ext cx="3445560" cy="5093882"/>
          </a:xfrm>
          <a:prstGeom prst="rect">
            <a:avLst/>
          </a:prstGeom>
        </p:spPr>
      </p:pic>
    </p:spTree>
    <p:extLst>
      <p:ext uri="{BB962C8B-B14F-4D97-AF65-F5344CB8AC3E}">
        <p14:creationId xmlns:p14="http://schemas.microsoft.com/office/powerpoint/2010/main" val="21866196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20000" y="0"/>
            <a:ext cx="4572000" cy="6858000"/>
          </a:xfrm>
          <a:prstGeom prst="rect">
            <a:avLst/>
          </a:prstGeom>
        </p:spPr>
      </p:pic>
      <p:cxnSp>
        <p:nvCxnSpPr>
          <p:cNvPr id="5" name="Straight Arrow Connector 9"/>
          <p:cNvCxnSpPr/>
          <p:nvPr/>
        </p:nvCxnSpPr>
        <p:spPr>
          <a:xfrm flipH="1">
            <a:off x="4562170" y="2240757"/>
            <a:ext cx="2548314" cy="280441"/>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4"/>
          <a:stretch>
            <a:fillRect/>
          </a:stretch>
        </p:blipFill>
        <p:spPr>
          <a:xfrm>
            <a:off x="1838325" y="1327038"/>
            <a:ext cx="3445560" cy="5093882"/>
          </a:xfrm>
          <a:prstGeom prst="rect">
            <a:avLst/>
          </a:prstGeom>
        </p:spPr>
      </p:pic>
      <p:sp>
        <p:nvSpPr>
          <p:cNvPr id="2" name="Title 1">
            <a:extLst>
              <a:ext uri="{FF2B5EF4-FFF2-40B4-BE49-F238E27FC236}">
                <a16:creationId xmlns:a16="http://schemas.microsoft.com/office/drawing/2014/main" id="{3DD00398-5254-4302-B1CC-594E3A57DB0A}"/>
              </a:ext>
            </a:extLst>
          </p:cNvPr>
          <p:cNvSpPr>
            <a:spLocks noGrp="1"/>
          </p:cNvSpPr>
          <p:nvPr>
            <p:ph type="title"/>
          </p:nvPr>
        </p:nvSpPr>
        <p:spPr/>
        <p:txBody>
          <a:bodyPr/>
          <a:lstStyle/>
          <a:p>
            <a:r>
              <a:rPr lang="en-US" dirty="0">
                <a:cs typeface="Times New Roman"/>
              </a:rPr>
              <a:t>Change agent – Customer </a:t>
            </a:r>
            <a:r>
              <a:rPr lang="en-US" dirty="0"/>
              <a:t>Loyalty App</a:t>
            </a:r>
          </a:p>
        </p:txBody>
      </p:sp>
      <p:pic>
        <p:nvPicPr>
          <p:cNvPr id="11" name="Picture 10"/>
          <p:cNvPicPr>
            <a:picLocks noChangeAspect="1"/>
          </p:cNvPicPr>
          <p:nvPr/>
        </p:nvPicPr>
        <p:blipFill>
          <a:blip r:embed="rId5"/>
          <a:stretch>
            <a:fillRect/>
          </a:stretch>
        </p:blipFill>
        <p:spPr>
          <a:xfrm rot="19776681">
            <a:off x="6684243" y="1248115"/>
            <a:ext cx="1742857" cy="2138201"/>
          </a:xfrm>
          <a:prstGeom prst="rect">
            <a:avLst/>
          </a:prstGeom>
        </p:spPr>
      </p:pic>
    </p:spTree>
    <p:extLst>
      <p:ext uri="{BB962C8B-B14F-4D97-AF65-F5344CB8AC3E}">
        <p14:creationId xmlns:p14="http://schemas.microsoft.com/office/powerpoint/2010/main" val="36158737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dirty="0"/>
              <a:t>The simple </a:t>
            </a:r>
            <a:r>
              <a:rPr lang="en-US" dirty="0"/>
              <a:t>concept</a:t>
            </a:r>
          </a:p>
        </p:txBody>
      </p:sp>
      <p:pic>
        <p:nvPicPr>
          <p:cNvPr id="7" name="Picture 6" descr="Relaterad bild"/>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15157" y="2654697"/>
            <a:ext cx="2167670" cy="108383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p:cNvPicPr>
            <a:picLocks noChangeAspect="1"/>
          </p:cNvPicPr>
          <p:nvPr/>
        </p:nvPicPr>
        <p:blipFill>
          <a:blip r:embed="rId4"/>
          <a:stretch>
            <a:fillRect/>
          </a:stretch>
        </p:blipFill>
        <p:spPr>
          <a:xfrm>
            <a:off x="840345" y="1858274"/>
            <a:ext cx="2446959" cy="3617560"/>
          </a:xfrm>
          <a:prstGeom prst="rect">
            <a:avLst/>
          </a:prstGeom>
        </p:spPr>
      </p:pic>
      <p:pic>
        <p:nvPicPr>
          <p:cNvPr id="6" name="Picture 5"/>
          <p:cNvPicPr>
            <a:picLocks noChangeAspect="1"/>
          </p:cNvPicPr>
          <p:nvPr/>
        </p:nvPicPr>
        <p:blipFill>
          <a:blip r:embed="rId5"/>
          <a:stretch>
            <a:fillRect/>
          </a:stretch>
        </p:blipFill>
        <p:spPr>
          <a:xfrm>
            <a:off x="6328360" y="1502069"/>
            <a:ext cx="5045635" cy="4329970"/>
          </a:xfrm>
          <a:prstGeom prst="rect">
            <a:avLst/>
          </a:prstGeom>
        </p:spPr>
      </p:pic>
    </p:spTree>
    <p:extLst>
      <p:ext uri="{BB962C8B-B14F-4D97-AF65-F5344CB8AC3E}">
        <p14:creationId xmlns:p14="http://schemas.microsoft.com/office/powerpoint/2010/main" val="14895917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dirty="0"/>
              <a:t>Enter WSO2 API Manager</a:t>
            </a:r>
          </a:p>
        </p:txBody>
      </p:sp>
      <p:sp>
        <p:nvSpPr>
          <p:cNvPr id="5" name="Rounded Rectangle 4"/>
          <p:cNvSpPr/>
          <p:nvPr/>
        </p:nvSpPr>
        <p:spPr>
          <a:xfrm>
            <a:off x="3146612" y="2296537"/>
            <a:ext cx="1290918"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Gateway</a:t>
            </a:r>
          </a:p>
        </p:txBody>
      </p:sp>
      <p:sp>
        <p:nvSpPr>
          <p:cNvPr id="7" name="Rounded Rectangle 6"/>
          <p:cNvSpPr/>
          <p:nvPr/>
        </p:nvSpPr>
        <p:spPr>
          <a:xfrm>
            <a:off x="3146612" y="3936973"/>
            <a:ext cx="1290918"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Gateway</a:t>
            </a:r>
          </a:p>
        </p:txBody>
      </p:sp>
      <p:sp>
        <p:nvSpPr>
          <p:cNvPr id="8" name="Rounded Rectangle 7"/>
          <p:cNvSpPr/>
          <p:nvPr/>
        </p:nvSpPr>
        <p:spPr>
          <a:xfrm>
            <a:off x="7959352" y="2296537"/>
            <a:ext cx="1290918"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Key Manager</a:t>
            </a:r>
          </a:p>
        </p:txBody>
      </p:sp>
      <p:sp>
        <p:nvSpPr>
          <p:cNvPr id="9" name="Rounded Rectangle 8"/>
          <p:cNvSpPr/>
          <p:nvPr/>
        </p:nvSpPr>
        <p:spPr>
          <a:xfrm>
            <a:off x="7959352" y="3936973"/>
            <a:ext cx="1290918"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Key Manager</a:t>
            </a:r>
          </a:p>
        </p:txBody>
      </p:sp>
      <p:sp>
        <p:nvSpPr>
          <p:cNvPr id="10" name="Rounded Rectangle 9"/>
          <p:cNvSpPr/>
          <p:nvPr/>
        </p:nvSpPr>
        <p:spPr>
          <a:xfrm>
            <a:off x="10064346" y="2296537"/>
            <a:ext cx="1290918"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Store + Publisher</a:t>
            </a:r>
          </a:p>
        </p:txBody>
      </p:sp>
      <p:pic>
        <p:nvPicPr>
          <p:cNvPr id="2050" name="Picture 2" descr="https://upload.wikimedia.org/wikipedia/commons/thumb/d/d2/AWS_Simple_Icons_Networking_Amazon_Elastic_Load_Balancer.svg/600px-AWS_Simple_Icons_Networking_Amazon_Elastic_Load_Balancer.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6288" y="3087266"/>
            <a:ext cx="1129552" cy="112955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https://upload.wikimedia.org/wikipedia/commons/thumb/d/d2/AWS_Simple_Icons_Networking_Amazon_Elastic_Load_Balancer.svg/600px-AWS_Simple_Icons_Networking_Amazon_Elastic_Load_Balancer.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54358" y="3087266"/>
            <a:ext cx="1129552" cy="1129552"/>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Elbow Connector 12"/>
          <p:cNvCxnSpPr>
            <a:stCxn id="2050" idx="3"/>
            <a:endCxn id="5" idx="1"/>
          </p:cNvCxnSpPr>
          <p:nvPr/>
        </p:nvCxnSpPr>
        <p:spPr>
          <a:xfrm flipV="1">
            <a:off x="1855840" y="2841143"/>
            <a:ext cx="1290772" cy="8108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2050" idx="3"/>
            <a:endCxn id="7" idx="1"/>
          </p:cNvCxnSpPr>
          <p:nvPr/>
        </p:nvCxnSpPr>
        <p:spPr>
          <a:xfrm>
            <a:off x="1855840" y="3652042"/>
            <a:ext cx="1290772" cy="82953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5" idx="3"/>
            <a:endCxn id="14" idx="1"/>
          </p:cNvCxnSpPr>
          <p:nvPr/>
        </p:nvCxnSpPr>
        <p:spPr>
          <a:xfrm>
            <a:off x="4437530" y="2841143"/>
            <a:ext cx="1416828" cy="8108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7" idx="3"/>
            <a:endCxn id="14" idx="1"/>
          </p:cNvCxnSpPr>
          <p:nvPr/>
        </p:nvCxnSpPr>
        <p:spPr>
          <a:xfrm flipV="1">
            <a:off x="4437530" y="3652042"/>
            <a:ext cx="1416828" cy="82953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4" idx="3"/>
            <a:endCxn id="8" idx="1"/>
          </p:cNvCxnSpPr>
          <p:nvPr/>
        </p:nvCxnSpPr>
        <p:spPr>
          <a:xfrm flipV="1">
            <a:off x="6983910" y="2841143"/>
            <a:ext cx="975442" cy="8108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14" idx="3"/>
            <a:endCxn id="9" idx="1"/>
          </p:cNvCxnSpPr>
          <p:nvPr/>
        </p:nvCxnSpPr>
        <p:spPr>
          <a:xfrm>
            <a:off x="6983910" y="3652042"/>
            <a:ext cx="975442" cy="82953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25"/>
          <p:cNvSpPr/>
          <p:nvPr/>
        </p:nvSpPr>
        <p:spPr>
          <a:xfrm>
            <a:off x="457200" y="1917372"/>
            <a:ext cx="11214847" cy="1602638"/>
          </a:xfrm>
          <a:prstGeom prst="roundRect">
            <a:avLst/>
          </a:prstGeom>
          <a:noFill/>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t"/>
          <a:lstStyle/>
          <a:p>
            <a:r>
              <a:rPr lang="sv-SE" dirty="0"/>
              <a:t>Active</a:t>
            </a:r>
          </a:p>
        </p:txBody>
      </p:sp>
      <p:sp>
        <p:nvSpPr>
          <p:cNvPr id="28" name="Rounded Rectangle 27"/>
          <p:cNvSpPr/>
          <p:nvPr/>
        </p:nvSpPr>
        <p:spPr>
          <a:xfrm>
            <a:off x="457200" y="3784074"/>
            <a:ext cx="11214847" cy="1659074"/>
          </a:xfrm>
          <a:prstGeom prst="roundRect">
            <a:avLst/>
          </a:prstGeom>
          <a:noFill/>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b"/>
          <a:lstStyle/>
          <a:p>
            <a:r>
              <a:rPr lang="sv-SE" dirty="0"/>
              <a:t>Hot standby</a:t>
            </a:r>
          </a:p>
        </p:txBody>
      </p:sp>
    </p:spTree>
    <p:extLst>
      <p:ext uri="{BB962C8B-B14F-4D97-AF65-F5344CB8AC3E}">
        <p14:creationId xmlns:p14="http://schemas.microsoft.com/office/powerpoint/2010/main" val="1986642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dirty="0"/>
              <a:t>Benefits with WSO2 and open source</a:t>
            </a:r>
          </a:p>
        </p:txBody>
      </p:sp>
      <p:sp>
        <p:nvSpPr>
          <p:cNvPr id="3" name="Content Placeholder 2"/>
          <p:cNvSpPr>
            <a:spLocks noGrp="1"/>
          </p:cNvSpPr>
          <p:nvPr>
            <p:ph idx="1"/>
          </p:nvPr>
        </p:nvSpPr>
        <p:spPr>
          <a:xfrm>
            <a:off x="720000" y="1414800"/>
            <a:ext cx="6900000" cy="4464000"/>
          </a:xfrm>
        </p:spPr>
        <p:txBody>
          <a:bodyPr/>
          <a:lstStyle/>
          <a:p>
            <a:r>
              <a:rPr lang="en-US" sz="2000" dirty="0"/>
              <a:t>No upfront costs</a:t>
            </a:r>
          </a:p>
          <a:p>
            <a:endParaRPr lang="en-US" sz="2000" dirty="0"/>
          </a:p>
          <a:p>
            <a:r>
              <a:rPr lang="en-US" sz="2000" dirty="0"/>
              <a:t>Plenty of extension points</a:t>
            </a:r>
          </a:p>
          <a:p>
            <a:endParaRPr lang="en-US" sz="2000" dirty="0"/>
          </a:p>
          <a:p>
            <a:r>
              <a:rPr lang="en-US" sz="2000" dirty="0"/>
              <a:t>Start simple - add capabilities from WSO2 ecosystem</a:t>
            </a:r>
          </a:p>
          <a:p>
            <a:endParaRPr lang="en-US" sz="2000" dirty="0"/>
          </a:p>
          <a:p>
            <a:r>
              <a:rPr lang="en-US" sz="2000" dirty="0"/>
              <a:t>Helpful community</a:t>
            </a:r>
          </a:p>
          <a:p>
            <a:pPr marL="0" indent="0">
              <a:buNone/>
            </a:pPr>
            <a:endParaRPr lang="en-US" sz="2000"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00" y="0"/>
            <a:ext cx="4572000" cy="6858000"/>
          </a:xfrm>
          <a:prstGeom prst="rect">
            <a:avLst/>
          </a:prstGeom>
        </p:spPr>
      </p:pic>
    </p:spTree>
    <p:extLst>
      <p:ext uri="{BB962C8B-B14F-4D97-AF65-F5344CB8AC3E}">
        <p14:creationId xmlns:p14="http://schemas.microsoft.com/office/powerpoint/2010/main" val="2538215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dirty="0"/>
              <a:t>Extended with WSO2 Identity Server</a:t>
            </a:r>
          </a:p>
        </p:txBody>
      </p:sp>
      <p:sp>
        <p:nvSpPr>
          <p:cNvPr id="5" name="Rounded Rectangle 4"/>
          <p:cNvSpPr/>
          <p:nvPr/>
        </p:nvSpPr>
        <p:spPr>
          <a:xfrm>
            <a:off x="3146612" y="2296537"/>
            <a:ext cx="1290918"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API Manager Gateway</a:t>
            </a:r>
          </a:p>
        </p:txBody>
      </p:sp>
      <p:sp>
        <p:nvSpPr>
          <p:cNvPr id="7" name="Rounded Rectangle 6"/>
          <p:cNvSpPr/>
          <p:nvPr/>
        </p:nvSpPr>
        <p:spPr>
          <a:xfrm>
            <a:off x="3146612" y="3936973"/>
            <a:ext cx="1290918"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API Manager Gateway</a:t>
            </a:r>
          </a:p>
        </p:txBody>
      </p:sp>
      <p:sp>
        <p:nvSpPr>
          <p:cNvPr id="8" name="Rounded Rectangle 7"/>
          <p:cNvSpPr/>
          <p:nvPr/>
        </p:nvSpPr>
        <p:spPr>
          <a:xfrm>
            <a:off x="7959352" y="2296537"/>
            <a:ext cx="1290918"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Identity Server</a:t>
            </a:r>
          </a:p>
        </p:txBody>
      </p:sp>
      <p:sp>
        <p:nvSpPr>
          <p:cNvPr id="9" name="Rounded Rectangle 8"/>
          <p:cNvSpPr/>
          <p:nvPr/>
        </p:nvSpPr>
        <p:spPr>
          <a:xfrm>
            <a:off x="7959352" y="3936973"/>
            <a:ext cx="1290918"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Identity Server</a:t>
            </a:r>
          </a:p>
        </p:txBody>
      </p:sp>
      <p:sp>
        <p:nvSpPr>
          <p:cNvPr id="10" name="Rounded Rectangle 9"/>
          <p:cNvSpPr/>
          <p:nvPr/>
        </p:nvSpPr>
        <p:spPr>
          <a:xfrm>
            <a:off x="10064346" y="2296537"/>
            <a:ext cx="1290918" cy="1089212"/>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sv-SE" sz="1600" dirty="0"/>
              <a:t>API Manager Store + Publisher</a:t>
            </a:r>
          </a:p>
        </p:txBody>
      </p:sp>
      <p:pic>
        <p:nvPicPr>
          <p:cNvPr id="2050" name="Picture 2" descr="https://upload.wikimedia.org/wikipedia/commons/thumb/d/d2/AWS_Simple_Icons_Networking_Amazon_Elastic_Load_Balancer.svg/600px-AWS_Simple_Icons_Networking_Amazon_Elastic_Load_Balancer.svg.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6288" y="3087266"/>
            <a:ext cx="1129552" cy="112955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https://upload.wikimedia.org/wikipedia/commons/thumb/d/d2/AWS_Simple_Icons_Networking_Amazon_Elastic_Load_Balancer.svg/600px-AWS_Simple_Icons_Networking_Amazon_Elastic_Load_Balancer.svg.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854358" y="3087266"/>
            <a:ext cx="1129552" cy="1129552"/>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Elbow Connector 12"/>
          <p:cNvCxnSpPr>
            <a:stCxn id="2050" idx="3"/>
            <a:endCxn id="5" idx="1"/>
          </p:cNvCxnSpPr>
          <p:nvPr/>
        </p:nvCxnSpPr>
        <p:spPr>
          <a:xfrm flipV="1">
            <a:off x="1855840" y="2841143"/>
            <a:ext cx="1290772" cy="8108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2050" idx="3"/>
            <a:endCxn id="7" idx="1"/>
          </p:cNvCxnSpPr>
          <p:nvPr/>
        </p:nvCxnSpPr>
        <p:spPr>
          <a:xfrm>
            <a:off x="1855840" y="3652042"/>
            <a:ext cx="1290772" cy="82953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5" idx="3"/>
            <a:endCxn id="14" idx="1"/>
          </p:cNvCxnSpPr>
          <p:nvPr/>
        </p:nvCxnSpPr>
        <p:spPr>
          <a:xfrm>
            <a:off x="4437530" y="2841143"/>
            <a:ext cx="1416828" cy="8108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7" idx="3"/>
            <a:endCxn id="14" idx="1"/>
          </p:cNvCxnSpPr>
          <p:nvPr/>
        </p:nvCxnSpPr>
        <p:spPr>
          <a:xfrm flipV="1">
            <a:off x="4437530" y="3652042"/>
            <a:ext cx="1416828" cy="82953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4" idx="3"/>
            <a:endCxn id="8" idx="1"/>
          </p:cNvCxnSpPr>
          <p:nvPr/>
        </p:nvCxnSpPr>
        <p:spPr>
          <a:xfrm flipV="1">
            <a:off x="6983910" y="2841143"/>
            <a:ext cx="975442" cy="8108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14" idx="3"/>
            <a:endCxn id="9" idx="1"/>
          </p:cNvCxnSpPr>
          <p:nvPr/>
        </p:nvCxnSpPr>
        <p:spPr>
          <a:xfrm>
            <a:off x="6983910" y="3652042"/>
            <a:ext cx="975442" cy="82953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25"/>
          <p:cNvSpPr/>
          <p:nvPr/>
        </p:nvSpPr>
        <p:spPr>
          <a:xfrm>
            <a:off x="457200" y="1917372"/>
            <a:ext cx="11214847" cy="1602638"/>
          </a:xfrm>
          <a:prstGeom prst="roundRect">
            <a:avLst/>
          </a:prstGeom>
          <a:noFill/>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t"/>
          <a:lstStyle/>
          <a:p>
            <a:r>
              <a:rPr lang="sv-SE" dirty="0"/>
              <a:t>Active</a:t>
            </a:r>
          </a:p>
        </p:txBody>
      </p:sp>
      <p:sp>
        <p:nvSpPr>
          <p:cNvPr id="28" name="Rounded Rectangle 27"/>
          <p:cNvSpPr/>
          <p:nvPr/>
        </p:nvSpPr>
        <p:spPr>
          <a:xfrm>
            <a:off x="457200" y="3784074"/>
            <a:ext cx="11214847" cy="1659074"/>
          </a:xfrm>
          <a:prstGeom prst="roundRect">
            <a:avLst/>
          </a:prstGeom>
          <a:noFill/>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b"/>
          <a:lstStyle/>
          <a:p>
            <a:r>
              <a:rPr lang="sv-SE" dirty="0"/>
              <a:t>Active</a:t>
            </a:r>
          </a:p>
        </p:txBody>
      </p:sp>
    </p:spTree>
    <p:extLst>
      <p:ext uri="{BB962C8B-B14F-4D97-AF65-F5344CB8AC3E}">
        <p14:creationId xmlns:p14="http://schemas.microsoft.com/office/powerpoint/2010/main" val="37997849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Lindex">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1567</Words>
  <Application>Microsoft Office PowerPoint</Application>
  <PresentationFormat>Widescreen</PresentationFormat>
  <Paragraphs>311</Paragraphs>
  <Slides>21</Slides>
  <Notes>12</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PowerPoint Presentation</vt:lpstr>
      <vt:lpstr>To empower and inspire women everywhere</vt:lpstr>
      <vt:lpstr>Highlights being covered</vt:lpstr>
      <vt:lpstr>Online presence after 10 years iterations</vt:lpstr>
      <vt:lpstr>Change agent – Customer Loyalty App</vt:lpstr>
      <vt:lpstr>The simple concept</vt:lpstr>
      <vt:lpstr>Enter WSO2 API Manager</vt:lpstr>
      <vt:lpstr>Benefits with WSO2 and open source</vt:lpstr>
      <vt:lpstr>Extended with WSO2 Identity Server</vt:lpstr>
      <vt:lpstr>Mutliple user repositories with WSO2 Identity Server</vt:lpstr>
      <vt:lpstr>What we have learned (so far)</vt:lpstr>
      <vt:lpstr>App overview</vt:lpstr>
      <vt:lpstr>Extended overview</vt:lpstr>
      <vt:lpstr>Innovation happens</vt:lpstr>
      <vt:lpstr>Customer experience teams</vt:lpstr>
      <vt:lpstr>The (mid-term) results are in</vt:lpstr>
      <vt:lpstr>If starting over we would</vt:lpstr>
      <vt:lpstr>PowerPoint Presentation</vt:lpstr>
      <vt:lpstr>Next open source catalysts</vt:lpstr>
      <vt:lpstr>Highlights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146</cp:revision>
  <dcterms:modified xsi:type="dcterms:W3CDTF">2018-11-19T12:09:21Z</dcterms:modified>
</cp:coreProperties>
</file>

<file path=docProps/thumbnail.jpeg>
</file>